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2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notesMasterIdLst>
    <p:notesMasterId r:id="rId35"/>
  </p:notesMasterIdLst>
  <p:sldIdLst>
    <p:sldId id="361" r:id="rId4"/>
    <p:sldId id="310" r:id="rId5"/>
    <p:sldId id="344" r:id="rId6"/>
    <p:sldId id="311" r:id="rId7"/>
    <p:sldId id="315" r:id="rId8"/>
    <p:sldId id="347" r:id="rId9"/>
    <p:sldId id="313" r:id="rId10"/>
    <p:sldId id="314" r:id="rId11"/>
    <p:sldId id="357" r:id="rId12"/>
    <p:sldId id="358" r:id="rId13"/>
    <p:sldId id="318" r:id="rId14"/>
    <p:sldId id="359" r:id="rId15"/>
    <p:sldId id="319" r:id="rId16"/>
    <p:sldId id="320" r:id="rId17"/>
    <p:sldId id="317" r:id="rId18"/>
    <p:sldId id="321" r:id="rId19"/>
    <p:sldId id="346" r:id="rId20"/>
    <p:sldId id="322" r:id="rId21"/>
    <p:sldId id="323" r:id="rId22"/>
    <p:sldId id="324" r:id="rId23"/>
    <p:sldId id="362" r:id="rId24"/>
    <p:sldId id="326" r:id="rId25"/>
    <p:sldId id="327" r:id="rId26"/>
    <p:sldId id="328" r:id="rId27"/>
    <p:sldId id="349" r:id="rId28"/>
    <p:sldId id="336" r:id="rId29"/>
    <p:sldId id="350" r:id="rId30"/>
    <p:sldId id="363" r:id="rId31"/>
    <p:sldId id="353" r:id="rId32"/>
    <p:sldId id="354" r:id="rId33"/>
    <p:sldId id="36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7151" userDrawn="1">
          <p15:clr>
            <a:srgbClr val="A4A3A4"/>
          </p15:clr>
        </p15:guide>
        <p15:guide id="3" orient="horz" pos="22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07A"/>
    <a:srgbClr val="F4855B"/>
    <a:srgbClr val="FFE6DD"/>
    <a:srgbClr val="DDDEE0"/>
    <a:srgbClr val="F07360"/>
    <a:srgbClr val="FFFFFF"/>
    <a:srgbClr val="FF1493"/>
    <a:srgbClr val="FFC0CB"/>
    <a:srgbClr val="FCD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2" autoAdjust="0"/>
    <p:restoredTop sz="77138" autoAdjust="0"/>
  </p:normalViewPr>
  <p:slideViewPr>
    <p:cSldViewPr snapToGrid="0" showGuides="1">
      <p:cViewPr varScale="1">
        <p:scale>
          <a:sx n="55" d="100"/>
          <a:sy n="55" d="100"/>
        </p:scale>
        <p:origin x="1506" y="78"/>
      </p:cViewPr>
      <p:guideLst>
        <p:guide orient="horz" pos="2251"/>
        <p:guide pos="7151"/>
        <p:guide orient="horz" pos="22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DAC09-A5F1-4C44-A44F-7D54DE466B8B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446D4-1038-44B4-933A-65DA8645A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16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 : </a:t>
            </a:r>
            <a:r>
              <a:rPr lang="ko-KR" altLang="en-US" dirty="0"/>
              <a:t>폭풍 피드백 환영합니다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65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앞부분에 하나로 정리 </a:t>
            </a:r>
            <a:r>
              <a:rPr lang="en-US" altLang="ko-KR" dirty="0"/>
              <a:t>(</a:t>
            </a:r>
            <a:r>
              <a:rPr lang="ko-KR" altLang="en-US" dirty="0"/>
              <a:t>데이터 수집에는 </a:t>
            </a:r>
            <a:r>
              <a:rPr lang="ko-KR" altLang="en-US" dirty="0" err="1"/>
              <a:t>뭐뭐가</a:t>
            </a:r>
            <a:r>
              <a:rPr lang="ko-KR" altLang="en-US" dirty="0"/>
              <a:t> 쓰였고 </a:t>
            </a:r>
            <a:r>
              <a:rPr lang="en-US" altLang="ko-KR" dirty="0"/>
              <a:t>, </a:t>
            </a:r>
            <a:r>
              <a:rPr lang="ko-KR" altLang="en-US" dirty="0"/>
              <a:t>데이터 분석에는 </a:t>
            </a:r>
            <a:r>
              <a:rPr lang="ko-KR" altLang="en-US" dirty="0" err="1"/>
              <a:t>뭐뭐</a:t>
            </a:r>
            <a:r>
              <a:rPr lang="en-US" altLang="ko-KR" dirty="0"/>
              <a:t>,</a:t>
            </a:r>
            <a:r>
              <a:rPr lang="ko-KR" altLang="en-US" dirty="0"/>
              <a:t> 모델링에는 </a:t>
            </a:r>
            <a:r>
              <a:rPr lang="ko-KR" altLang="en-US" dirty="0" err="1"/>
              <a:t>뭐뭐</a:t>
            </a:r>
            <a:r>
              <a:rPr lang="ko-KR" altLang="en-US" dirty="0"/>
              <a:t> 이렇게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5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앞부분에 하나로 정리 </a:t>
            </a:r>
            <a:r>
              <a:rPr lang="en-US" altLang="ko-KR" dirty="0"/>
              <a:t>(</a:t>
            </a:r>
            <a:r>
              <a:rPr lang="ko-KR" altLang="en-US" dirty="0"/>
              <a:t>데이터 수집에는 </a:t>
            </a:r>
            <a:r>
              <a:rPr lang="ko-KR" altLang="en-US" dirty="0" err="1"/>
              <a:t>뭐뭐가</a:t>
            </a:r>
            <a:r>
              <a:rPr lang="ko-KR" altLang="en-US" dirty="0"/>
              <a:t> 쓰였고 </a:t>
            </a:r>
            <a:r>
              <a:rPr lang="en-US" altLang="ko-KR" dirty="0"/>
              <a:t>, </a:t>
            </a:r>
            <a:r>
              <a:rPr lang="ko-KR" altLang="en-US" dirty="0"/>
              <a:t>데이터 분석에는 </a:t>
            </a:r>
            <a:r>
              <a:rPr lang="ko-KR" altLang="en-US" dirty="0" err="1"/>
              <a:t>뭐뭐</a:t>
            </a:r>
            <a:r>
              <a:rPr lang="en-US" altLang="ko-KR" dirty="0"/>
              <a:t>,</a:t>
            </a:r>
            <a:r>
              <a:rPr lang="ko-KR" altLang="en-US" dirty="0"/>
              <a:t> 모델링에는 </a:t>
            </a:r>
            <a:r>
              <a:rPr lang="ko-KR" altLang="en-US" dirty="0" err="1"/>
              <a:t>뭐뭐</a:t>
            </a:r>
            <a:r>
              <a:rPr lang="ko-KR" altLang="en-US" dirty="0"/>
              <a:t> 이렇게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0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앞부분에 하나로 정리 </a:t>
            </a:r>
            <a:r>
              <a:rPr lang="en-US" altLang="ko-KR" dirty="0"/>
              <a:t>(</a:t>
            </a:r>
            <a:r>
              <a:rPr lang="ko-KR" altLang="en-US" dirty="0"/>
              <a:t>데이터 수집에는 </a:t>
            </a:r>
            <a:r>
              <a:rPr lang="ko-KR" altLang="en-US" dirty="0" err="1"/>
              <a:t>뭐뭐가</a:t>
            </a:r>
            <a:r>
              <a:rPr lang="ko-KR" altLang="en-US" dirty="0"/>
              <a:t> 쓰였고 </a:t>
            </a:r>
            <a:r>
              <a:rPr lang="en-US" altLang="ko-KR" dirty="0"/>
              <a:t>, </a:t>
            </a:r>
            <a:r>
              <a:rPr lang="ko-KR" altLang="en-US" dirty="0"/>
              <a:t>데이터 분석에는 </a:t>
            </a:r>
            <a:r>
              <a:rPr lang="ko-KR" altLang="en-US" dirty="0" err="1"/>
              <a:t>뭐뭐</a:t>
            </a:r>
            <a:r>
              <a:rPr lang="en-US" altLang="ko-KR" dirty="0"/>
              <a:t>,</a:t>
            </a:r>
            <a:r>
              <a:rPr lang="ko-KR" altLang="en-US" dirty="0"/>
              <a:t> 모델링에는 </a:t>
            </a:r>
            <a:r>
              <a:rPr lang="ko-KR" altLang="en-US" dirty="0" err="1"/>
              <a:t>뭐뭐</a:t>
            </a:r>
            <a:r>
              <a:rPr lang="ko-KR" altLang="en-US" dirty="0"/>
              <a:t> 이렇게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151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++ </a:t>
            </a:r>
            <a:r>
              <a:rPr lang="ko-KR" altLang="en-US" dirty="0"/>
              <a:t>최종 모델 선정 이유가 추가 필요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91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텍스트 데이터 수집 방법입니다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en-US" altLang="ko-KR" dirty="0"/>
              <a:t>python</a:t>
            </a:r>
            <a:r>
              <a:rPr lang="ko-KR" altLang="en-US" dirty="0"/>
              <a:t>의 라이브러리들을</a:t>
            </a:r>
            <a:r>
              <a:rPr lang="en-US" altLang="ko-KR" dirty="0"/>
              <a:t> </a:t>
            </a:r>
            <a:r>
              <a:rPr lang="ko-KR" altLang="en-US" dirty="0"/>
              <a:t>활용하였습니다</a:t>
            </a:r>
            <a:r>
              <a:rPr lang="en-US" altLang="ko-KR" dirty="0"/>
              <a:t>. 1</a:t>
            </a:r>
            <a:r>
              <a:rPr lang="ko-KR" altLang="en-US" dirty="0"/>
              <a:t>차로 </a:t>
            </a:r>
            <a:r>
              <a:rPr lang="ko-KR" altLang="en-US" dirty="0" err="1"/>
              <a:t>인스타그램아이디</a:t>
            </a:r>
            <a:r>
              <a:rPr lang="en-US" altLang="ko-KR" dirty="0"/>
              <a:t>, </a:t>
            </a:r>
            <a:r>
              <a:rPr lang="ko-KR" altLang="en-US" dirty="0" err="1"/>
              <a:t>게시글본문</a:t>
            </a:r>
            <a:r>
              <a:rPr lang="en-US" altLang="ko-KR" dirty="0"/>
              <a:t>, </a:t>
            </a:r>
            <a:r>
              <a:rPr lang="ko-KR" altLang="en-US" dirty="0"/>
              <a:t>태그들</a:t>
            </a:r>
            <a:r>
              <a:rPr lang="en-US" altLang="ko-KR" dirty="0"/>
              <a:t>, </a:t>
            </a:r>
            <a:r>
              <a:rPr lang="ko-KR" altLang="en-US" dirty="0" err="1"/>
              <a:t>좋아요를</a:t>
            </a:r>
            <a:r>
              <a:rPr lang="ko-KR" altLang="en-US" dirty="0"/>
              <a:t> 가져올 수 있었습니다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8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차적으로 수집된 인스타그램 아이디를 활용하여 </a:t>
            </a:r>
            <a:r>
              <a:rPr lang="en-US" altLang="ko-KR" dirty="0"/>
              <a:t>2</a:t>
            </a:r>
            <a:r>
              <a:rPr lang="ko-KR" altLang="en-US" dirty="0"/>
              <a:t>차 데이터 수집을 할 수 있었습니다</a:t>
            </a:r>
            <a:r>
              <a:rPr lang="en-US" altLang="ko-KR" dirty="0"/>
              <a:t>. 2</a:t>
            </a:r>
            <a:r>
              <a:rPr lang="ko-KR" altLang="en-US" dirty="0"/>
              <a:t>차 </a:t>
            </a:r>
            <a:r>
              <a:rPr lang="ko-KR" altLang="en-US" dirty="0" err="1"/>
              <a:t>크롤링에서는</a:t>
            </a:r>
            <a:r>
              <a:rPr lang="ko-KR" altLang="en-US" dirty="0"/>
              <a:t> 각 </a:t>
            </a:r>
            <a:r>
              <a:rPr lang="ko-KR" altLang="en-US" dirty="0" err="1"/>
              <a:t>인스타그래머의</a:t>
            </a:r>
            <a:r>
              <a:rPr lang="ko-KR" altLang="en-US" dirty="0"/>
              <a:t> 페이지로 접속하여 </a:t>
            </a:r>
            <a:r>
              <a:rPr lang="ko-KR" altLang="en-US" dirty="0" err="1"/>
              <a:t>팔로워수와</a:t>
            </a:r>
            <a:r>
              <a:rPr lang="ko-KR" altLang="en-US" dirty="0"/>
              <a:t> </a:t>
            </a:r>
            <a:r>
              <a:rPr lang="ko-KR" altLang="en-US" dirty="0" err="1"/>
              <a:t>게시글수를</a:t>
            </a:r>
            <a:r>
              <a:rPr lang="ko-KR" altLang="en-US" dirty="0"/>
              <a:t> 추가적으로 수집할 수 있었습니다</a:t>
            </a:r>
            <a:r>
              <a:rPr lang="en-US" altLang="ko-KR" dirty="0"/>
              <a:t>.  +++ </a:t>
            </a:r>
            <a:r>
              <a:rPr lang="ko-KR" altLang="en-US" dirty="0"/>
              <a:t>순서 바꾸기</a:t>
            </a:r>
            <a:r>
              <a:rPr lang="en-US" altLang="ko-KR" dirty="0"/>
              <a:t>… </a:t>
            </a:r>
            <a:r>
              <a:rPr lang="ko-KR" altLang="en-US" dirty="0"/>
              <a:t>데이터 출처 다음 텍스트 팀으로 </a:t>
            </a:r>
            <a:r>
              <a:rPr lang="ko-KR" altLang="en-US" dirty="0" err="1"/>
              <a:t>넘어가는게</a:t>
            </a:r>
            <a:r>
              <a:rPr lang="ko-KR" altLang="en-US" dirty="0"/>
              <a:t> 더 </a:t>
            </a:r>
            <a:r>
              <a:rPr lang="ko-KR" altLang="en-US" dirty="0" err="1"/>
              <a:t>나을듯</a:t>
            </a:r>
            <a:r>
              <a:rPr lang="en-US" altLang="ko-KR" dirty="0"/>
              <a:t>???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18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차와 </a:t>
            </a:r>
            <a:r>
              <a:rPr lang="en-US" altLang="ko-KR" dirty="0"/>
              <a:t>2</a:t>
            </a:r>
            <a:r>
              <a:rPr lang="ko-KR" altLang="en-US" dirty="0"/>
              <a:t>차의 인스타그램 정보 </a:t>
            </a:r>
            <a:r>
              <a:rPr lang="ko-KR" altLang="en-US" dirty="0" err="1"/>
              <a:t>크롤링을</a:t>
            </a:r>
            <a:r>
              <a:rPr lang="ko-KR" altLang="en-US" dirty="0"/>
              <a:t> 통해 저희는 총 </a:t>
            </a:r>
            <a:r>
              <a:rPr lang="en-US" altLang="ko-KR" dirty="0"/>
              <a:t>12</a:t>
            </a:r>
            <a:r>
              <a:rPr lang="ko-KR" altLang="en-US" dirty="0"/>
              <a:t>개의 변수 및 파생변수와 </a:t>
            </a:r>
            <a:r>
              <a:rPr lang="en-US" altLang="ko-KR" dirty="0"/>
              <a:t>13,330</a:t>
            </a:r>
            <a:r>
              <a:rPr lang="ko-KR" altLang="en-US" dirty="0"/>
              <a:t>개의 데이터를 가져올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결측치</a:t>
            </a:r>
            <a:r>
              <a:rPr lang="ko-KR" altLang="en-US" dirty="0"/>
              <a:t> 처리 </a:t>
            </a:r>
            <a:r>
              <a:rPr lang="ko-KR" altLang="en-US" dirty="0" err="1"/>
              <a:t>한문장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명훈님에게</a:t>
            </a:r>
            <a:r>
              <a:rPr lang="ko-KR" altLang="en-US" dirty="0"/>
              <a:t> 물어보기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23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23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순서 수정 트랜드 분석 먼저  </a:t>
            </a:r>
            <a:r>
              <a:rPr lang="en-US" altLang="ko-KR" dirty="0"/>
              <a:t>-&gt; </a:t>
            </a:r>
            <a:r>
              <a:rPr lang="ko-KR" altLang="en-US" dirty="0" err="1"/>
              <a:t>음식별</a:t>
            </a:r>
            <a:r>
              <a:rPr lang="ko-KR" altLang="en-US" dirty="0"/>
              <a:t> 분석 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사진 삭제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95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4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개로 나눴으며 데이터 준비</a:t>
            </a:r>
            <a:r>
              <a:rPr lang="en-US" altLang="ko-KR" dirty="0"/>
              <a:t>, 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결론으로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309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8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카테고리별 좋아요 상위 </a:t>
            </a:r>
            <a:r>
              <a:rPr lang="en-US" altLang="ko-KR" dirty="0"/>
              <a:t>300</a:t>
            </a:r>
            <a:r>
              <a:rPr lang="ko-KR" altLang="en-US" dirty="0"/>
              <a:t>개가 아닌 </a:t>
            </a:r>
            <a:r>
              <a:rPr lang="ko-KR" altLang="en-US" dirty="0" err="1"/>
              <a:t>음식별</a:t>
            </a:r>
            <a:r>
              <a:rPr lang="ko-KR" altLang="en-US" dirty="0"/>
              <a:t> 전체 데이터셋에서는 어떤 트렌드가 확인될까요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** (</a:t>
            </a:r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수민</a:t>
            </a:r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) </a:t>
            </a:r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이 파트는 대한씨가 보시고 발표에 필요한 부분인지 아닌지 스크립트에 따라 가감해 주세요</a:t>
            </a:r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!!</a:t>
            </a:r>
          </a:p>
          <a:p>
            <a:endParaRPr lang="en-US" altLang="ko-KR" sz="1200" b="0" i="0" dirty="0">
              <a:solidFill>
                <a:srgbClr val="323232"/>
              </a:solidFill>
              <a:effectLst/>
              <a:latin typeface="Noto Sans KR"/>
            </a:endParaRPr>
          </a:p>
          <a:p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하나카드 </a:t>
            </a:r>
            <a:r>
              <a:rPr lang="ko-KR" altLang="en-US" sz="1200" b="0" i="0" dirty="0" err="1">
                <a:solidFill>
                  <a:srgbClr val="323232"/>
                </a:solidFill>
                <a:effectLst/>
                <a:latin typeface="Noto Sans KR"/>
              </a:rPr>
              <a:t>원큐페이를</a:t>
            </a:r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 통한 주요 배달 앱</a:t>
            </a:r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(</a:t>
            </a:r>
            <a:r>
              <a:rPr lang="ko-KR" altLang="en-US" sz="1200" b="0" i="0" dirty="0" err="1">
                <a:solidFill>
                  <a:srgbClr val="323232"/>
                </a:solidFill>
                <a:effectLst/>
                <a:latin typeface="Noto Sans KR"/>
              </a:rPr>
              <a:t>배달의민족</a:t>
            </a:r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, </a:t>
            </a:r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요기요 등</a:t>
            </a:r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)</a:t>
            </a:r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에서의 </a:t>
            </a:r>
            <a:endParaRPr lang="en-US" altLang="ko-KR" sz="1200" b="0" i="0" dirty="0">
              <a:solidFill>
                <a:srgbClr val="323232"/>
              </a:solidFill>
              <a:effectLst/>
              <a:latin typeface="Noto Sans KR"/>
            </a:endParaRPr>
          </a:p>
          <a:p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결제 건수 약 </a:t>
            </a:r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5,561</a:t>
            </a:r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만 건 기준</a:t>
            </a:r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('19.8~'21.12, </a:t>
            </a:r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전국 </a:t>
            </a:r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17</a:t>
            </a:r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개 시도</a:t>
            </a:r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)</a:t>
            </a:r>
          </a:p>
          <a:p>
            <a:endParaRPr lang="en-US" altLang="ko-KR" sz="1200" b="0" i="0" dirty="0">
              <a:solidFill>
                <a:srgbClr val="323232"/>
              </a:solidFill>
              <a:effectLst/>
              <a:latin typeface="Noto Sans KR"/>
            </a:endParaRPr>
          </a:p>
          <a:p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&gt;&gt;&gt;&gt;&gt;&gt;&gt;&gt;&gt; </a:t>
            </a:r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하루 평균 최소 </a:t>
            </a:r>
            <a:r>
              <a:rPr lang="en-US" altLang="ko-KR" sz="1200" b="0" i="0" dirty="0">
                <a:solidFill>
                  <a:srgbClr val="323232"/>
                </a:solidFill>
                <a:effectLst/>
                <a:latin typeface="Noto Sans KR"/>
              </a:rPr>
              <a:t>3</a:t>
            </a:r>
            <a:r>
              <a:rPr lang="ko-KR" altLang="en-US" sz="1200" b="0" i="0" dirty="0">
                <a:solidFill>
                  <a:srgbClr val="323232"/>
                </a:solidFill>
                <a:effectLst/>
                <a:latin typeface="Noto Sans KR"/>
              </a:rPr>
              <a:t>건 이상 배달 주문이 발생한 메뉴를 유형화</a:t>
            </a:r>
            <a:endParaRPr lang="ko-KR" altLang="en-US" sz="1200" dirty="0"/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323232"/>
                </a:solidFill>
                <a:effectLst/>
                <a:latin typeface="Noto Sans KR"/>
              </a:rPr>
              <a:t>배달 앱 이용 시 각 메뉴 유형이 차지하는 비율로 보면 치킨류가 </a:t>
            </a:r>
            <a:r>
              <a:rPr lang="en-US" altLang="ko-KR" b="0" i="0" dirty="0">
                <a:solidFill>
                  <a:srgbClr val="323232"/>
                </a:solidFill>
                <a:effectLst/>
                <a:latin typeface="Noto Sans KR"/>
              </a:rPr>
              <a:t>21.2%</a:t>
            </a:r>
            <a:r>
              <a:rPr lang="ko-KR" altLang="en-US" b="0" i="0" dirty="0">
                <a:solidFill>
                  <a:srgbClr val="323232"/>
                </a:solidFill>
                <a:effectLst/>
                <a:latin typeface="Noto Sans KR"/>
              </a:rPr>
              <a:t>로</a:t>
            </a:r>
            <a:r>
              <a:rPr lang="en-US" altLang="ko-KR" b="0" i="0" dirty="0">
                <a:solidFill>
                  <a:srgbClr val="323232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23232"/>
                </a:solidFill>
                <a:effectLst/>
                <a:latin typeface="Noto Sans KR"/>
              </a:rPr>
              <a:t>가장 자주 시켜 먹는 메뉴 </a:t>
            </a:r>
            <a:r>
              <a:rPr lang="en-US" altLang="ko-KR" b="0" i="0" dirty="0">
                <a:solidFill>
                  <a:srgbClr val="323232"/>
                </a:solidFill>
                <a:effectLst/>
                <a:latin typeface="Noto Sans KR"/>
              </a:rPr>
              <a:t>1</a:t>
            </a:r>
            <a:r>
              <a:rPr lang="ko-KR" altLang="en-US" b="0" i="0" dirty="0">
                <a:solidFill>
                  <a:srgbClr val="323232"/>
                </a:solidFill>
                <a:effectLst/>
                <a:latin typeface="Noto Sans KR"/>
              </a:rPr>
              <a:t>위 자리에 당당히 올랐습니다</a:t>
            </a:r>
            <a:r>
              <a:rPr lang="en-US" altLang="ko-KR" b="0" i="0" dirty="0">
                <a:solidFill>
                  <a:srgbClr val="323232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23232"/>
                </a:solidFill>
                <a:effectLst/>
                <a:latin typeface="Noto Sans KR"/>
              </a:rPr>
              <a:t>다섯 번의 주문이 있다면 그중 한 번은 치킨인 셈</a:t>
            </a:r>
            <a:r>
              <a:rPr lang="en-US" altLang="ko-KR" b="0" i="0" dirty="0">
                <a:solidFill>
                  <a:srgbClr val="323232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23232"/>
                </a:solidFill>
                <a:effectLst/>
                <a:latin typeface="Noto Sans KR"/>
              </a:rPr>
              <a:t>배달 건수로도 유일하게 </a:t>
            </a:r>
            <a:r>
              <a:rPr lang="en-US" altLang="ko-KR" b="0" i="0" dirty="0">
                <a:solidFill>
                  <a:srgbClr val="323232"/>
                </a:solidFill>
                <a:effectLst/>
                <a:latin typeface="Noto Sans KR"/>
              </a:rPr>
              <a:t>9</a:t>
            </a:r>
            <a:r>
              <a:rPr lang="ko-KR" altLang="en-US" b="0" i="0" dirty="0">
                <a:solidFill>
                  <a:srgbClr val="323232"/>
                </a:solidFill>
                <a:effectLst/>
                <a:latin typeface="Noto Sans KR"/>
              </a:rPr>
              <a:t>백만 건을 넘겼지요</a:t>
            </a:r>
            <a:r>
              <a:rPr lang="en-US" altLang="ko-KR" b="0" i="0" dirty="0">
                <a:solidFill>
                  <a:srgbClr val="323232"/>
                </a:solidFill>
                <a:effectLst/>
                <a:latin typeface="Noto Sans KR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191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좋아요 상위 </a:t>
            </a:r>
            <a:r>
              <a:rPr lang="en-US" altLang="ko-KR" dirty="0"/>
              <a:t>300</a:t>
            </a:r>
            <a:r>
              <a:rPr lang="ko-KR" altLang="en-US" dirty="0"/>
              <a:t>개가 아닌 전체 데이터셋에서는 키워드가 더욱 명확하게 </a:t>
            </a:r>
            <a:r>
              <a:rPr lang="ko-KR" altLang="en-US" dirty="0" err="1"/>
              <a:t>나온것을</a:t>
            </a:r>
            <a:r>
              <a:rPr lang="ko-KR" altLang="en-US" dirty="0"/>
              <a:t> 확인할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76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인스타그램을</a:t>
            </a:r>
            <a:r>
              <a:rPr lang="ko-KR" altLang="en-US" dirty="0"/>
              <a:t> 사용하다 보면</a:t>
            </a:r>
            <a:r>
              <a:rPr lang="en-US" altLang="ko-KR" dirty="0"/>
              <a:t>,</a:t>
            </a:r>
            <a:r>
              <a:rPr lang="ko-KR" altLang="en-US" dirty="0"/>
              <a:t> 제품사진과 제품을 광고하는 게시글을 확인할 수 있는데요</a:t>
            </a:r>
            <a:r>
              <a:rPr lang="en-US" altLang="ko-KR" dirty="0"/>
              <a:t>, </a:t>
            </a:r>
            <a:r>
              <a:rPr lang="ko-KR" altLang="en-US" dirty="0"/>
              <a:t>그 중 광고</a:t>
            </a:r>
            <a:r>
              <a:rPr lang="en-US" altLang="ko-KR" dirty="0"/>
              <a:t>, </a:t>
            </a:r>
            <a:r>
              <a:rPr lang="ko-KR" altLang="en-US" dirty="0"/>
              <a:t>협찬과 같은 해시태그가 같이 작성되어 나온 </a:t>
            </a:r>
            <a:r>
              <a:rPr lang="ko-KR" altLang="en-US" dirty="0" err="1"/>
              <a:t>피드들을</a:t>
            </a:r>
            <a:r>
              <a:rPr lang="ko-KR" altLang="en-US" dirty="0"/>
              <a:t> </a:t>
            </a:r>
            <a:r>
              <a:rPr lang="ko-KR" altLang="en-US" dirty="0" err="1"/>
              <a:t>심심치않게</a:t>
            </a:r>
            <a:r>
              <a:rPr lang="ko-KR" altLang="en-US" dirty="0"/>
              <a:t>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53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920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좋아요를</a:t>
            </a:r>
            <a:r>
              <a:rPr lang="ko-KR" altLang="en-US" dirty="0"/>
              <a:t> 많이 받는다는 것은 </a:t>
            </a:r>
            <a:r>
              <a:rPr lang="ko-KR" altLang="en-US" dirty="0" err="1"/>
              <a:t>인스타그램에서</a:t>
            </a:r>
            <a:r>
              <a:rPr lang="ko-KR" altLang="en-US" dirty="0"/>
              <a:t> 인기 게시글로 지정이 되어 많은 불특정 다수의 사람들</a:t>
            </a:r>
            <a:r>
              <a:rPr lang="en-US" altLang="ko-KR" dirty="0"/>
              <a:t> </a:t>
            </a:r>
            <a:r>
              <a:rPr lang="ko-KR" altLang="en-US" dirty="0"/>
              <a:t>혹은 관련 게시글 알고리즘을 통해 유입되는 새로운 사람들에게 많이 노출된다는 의미를 가집니다</a:t>
            </a:r>
            <a:r>
              <a:rPr lang="en-US" altLang="ko-KR" dirty="0"/>
              <a:t>. </a:t>
            </a:r>
            <a:r>
              <a:rPr lang="ko-KR" altLang="en-US" dirty="0"/>
              <a:t>따라서 저희는 </a:t>
            </a:r>
            <a:r>
              <a:rPr lang="en-US" altLang="ko-KR" dirty="0"/>
              <a:t>“</a:t>
            </a:r>
            <a:r>
              <a:rPr lang="ko-KR" altLang="en-US" dirty="0"/>
              <a:t>좋아요</a:t>
            </a:r>
            <a:r>
              <a:rPr lang="en-US" altLang="ko-KR" dirty="0"/>
              <a:t>”</a:t>
            </a:r>
            <a:r>
              <a:rPr lang="ko-KR" altLang="en-US" dirty="0"/>
              <a:t>와 양의 상관을 </a:t>
            </a:r>
            <a:r>
              <a:rPr lang="ko-KR" altLang="en-US" dirty="0" err="1"/>
              <a:t>가지고있는</a:t>
            </a:r>
            <a:r>
              <a:rPr lang="ko-KR" altLang="en-US" dirty="0"/>
              <a:t> 변수들을 상관분석을 통해 추출하였고 </a:t>
            </a:r>
            <a:r>
              <a:rPr lang="ko-KR" altLang="en-US" dirty="0" err="1"/>
              <a:t>팔로워</a:t>
            </a:r>
            <a:r>
              <a:rPr lang="ko-KR" altLang="en-US" dirty="0"/>
              <a:t> 수</a:t>
            </a:r>
            <a:r>
              <a:rPr lang="en-US" altLang="ko-KR" dirty="0"/>
              <a:t>, </a:t>
            </a:r>
            <a:r>
              <a:rPr lang="ko-KR" altLang="en-US" dirty="0"/>
              <a:t>게시글의 길이</a:t>
            </a:r>
            <a:r>
              <a:rPr lang="en-US" altLang="ko-KR" dirty="0"/>
              <a:t>, </a:t>
            </a:r>
            <a:r>
              <a:rPr lang="ko-KR" altLang="en-US" dirty="0"/>
              <a:t>게시자의 계정 게시글 수가 가장 </a:t>
            </a:r>
            <a:r>
              <a:rPr lang="ko-KR" altLang="en-US" dirty="0" err="1"/>
              <a:t>유의미</a:t>
            </a:r>
            <a:r>
              <a:rPr lang="ko-KR" altLang="en-US" dirty="0"/>
              <a:t> 한 상관을 가진다는 것을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t-test</a:t>
            </a:r>
            <a:r>
              <a:rPr lang="ko-KR" altLang="en-US" dirty="0"/>
              <a:t>를 통해 음식과 직접적인 연결은 없지만</a:t>
            </a:r>
            <a:r>
              <a:rPr lang="en-US" altLang="ko-KR" dirty="0"/>
              <a:t>, </a:t>
            </a:r>
            <a:r>
              <a:rPr lang="ko-KR" altLang="en-US" dirty="0"/>
              <a:t>맛집</a:t>
            </a:r>
            <a:r>
              <a:rPr lang="en-US" altLang="ko-KR" dirty="0"/>
              <a:t>, </a:t>
            </a:r>
            <a:r>
              <a:rPr lang="ko-KR" altLang="en-US" dirty="0" err="1"/>
              <a:t>먹스타그램등의</a:t>
            </a:r>
            <a:r>
              <a:rPr lang="ko-KR" altLang="en-US" dirty="0"/>
              <a:t> 키워드를 포함하는 </a:t>
            </a:r>
            <a:r>
              <a:rPr lang="ko-KR" altLang="en-US" dirty="0" err="1"/>
              <a:t>게시글또한</a:t>
            </a:r>
            <a:r>
              <a:rPr lang="ko-KR" altLang="en-US" dirty="0"/>
              <a:t> </a:t>
            </a:r>
            <a:r>
              <a:rPr lang="ko-KR" altLang="en-US" dirty="0" err="1"/>
              <a:t>좋아요에</a:t>
            </a:r>
            <a:r>
              <a:rPr lang="ko-KR" altLang="en-US" dirty="0"/>
              <a:t> 상승요인인 것을 확인하였습니다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ㅇㅇ</a:t>
            </a:r>
            <a:r>
              <a:rPr lang="en-US" altLang="ko-KR" dirty="0"/>
              <a:t>@@</a:t>
            </a:r>
            <a:r>
              <a:rPr lang="ko-KR" altLang="en-US" dirty="0"/>
              <a:t>수민님에게 물어보기 </a:t>
            </a:r>
            <a:r>
              <a:rPr lang="en-US" altLang="ko-KR" dirty="0"/>
              <a:t>-&gt;</a:t>
            </a:r>
            <a:r>
              <a:rPr lang="ko-KR" altLang="en-US" dirty="0" err="1"/>
              <a:t>게시글수</a:t>
            </a:r>
            <a:r>
              <a:rPr lang="en-US" altLang="ko-KR" dirty="0"/>
              <a:t>, </a:t>
            </a:r>
            <a:r>
              <a:rPr lang="ko-KR" altLang="en-US" dirty="0" err="1"/>
              <a:t>팔로워수</a:t>
            </a:r>
            <a:r>
              <a:rPr lang="ko-KR" altLang="en-US" dirty="0"/>
              <a:t> 어찌합니까</a:t>
            </a:r>
            <a:r>
              <a:rPr lang="en-US" altLang="ko-KR" dirty="0"/>
              <a:t>…</a:t>
            </a:r>
            <a:r>
              <a:rPr lang="ko-KR" altLang="en-US" dirty="0" err="1"/>
              <a:t>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081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</a:t>
            </a:r>
            <a:r>
              <a:rPr lang="ko-KR" altLang="en-US" dirty="0"/>
              <a:t>와 </a:t>
            </a:r>
            <a:r>
              <a:rPr lang="en-US" altLang="ko-KR" dirty="0"/>
              <a:t>~</a:t>
            </a:r>
            <a:r>
              <a:rPr lang="ko-KR" altLang="en-US" dirty="0"/>
              <a:t>를 동시에 추천하는 최종 추천 데이터 셋을 만들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7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43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713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9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서론입니다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42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 : </a:t>
            </a:r>
            <a:r>
              <a:rPr lang="ko-KR" altLang="en-US" dirty="0"/>
              <a:t>더 추가해주세요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60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흐음</a:t>
            </a:r>
            <a:r>
              <a:rPr lang="en-US" altLang="ko-KR" dirty="0"/>
              <a:t>…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9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프로젝트에서 </a:t>
            </a:r>
            <a:r>
              <a:rPr lang="ko-KR" altLang="en-US" dirty="0" err="1"/>
              <a:t>저희팀은</a:t>
            </a:r>
            <a:r>
              <a:rPr lang="ko-KR" altLang="en-US" dirty="0"/>
              <a:t> </a:t>
            </a:r>
            <a:r>
              <a:rPr lang="ko-KR" altLang="en-US" dirty="0" err="1"/>
              <a:t>모든데이터를</a:t>
            </a:r>
            <a:r>
              <a:rPr lang="ko-KR" altLang="en-US" dirty="0"/>
              <a:t> 크롤링했는데요</a:t>
            </a:r>
            <a:r>
              <a:rPr lang="en-US" altLang="ko-KR" dirty="0"/>
              <a:t>, </a:t>
            </a:r>
            <a:r>
              <a:rPr lang="ko-KR" altLang="en-US" dirty="0"/>
              <a:t>윗줄의</a:t>
            </a:r>
            <a:r>
              <a:rPr lang="en-US" altLang="ko-KR" dirty="0"/>
              <a:t>~~ </a:t>
            </a:r>
            <a:r>
              <a:rPr lang="ko-KR" altLang="en-US" dirty="0"/>
              <a:t>아랫줄의</a:t>
            </a:r>
            <a:r>
              <a:rPr lang="en-US" altLang="ko-KR" dirty="0"/>
              <a:t>~~</a:t>
            </a:r>
            <a:r>
              <a:rPr lang="ko-KR" altLang="en-US" dirty="0"/>
              <a:t>로 크게 나누어</a:t>
            </a:r>
            <a:r>
              <a:rPr lang="en-US" altLang="ko-KR" dirty="0"/>
              <a:t>~~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63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논문 발췌</a:t>
            </a: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언택트 시대의 소비유형의 변화로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SNS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및 포털 사이트에서 다양한 유형의 광고가 확대되고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인스타그램 광고 유형에 따른 소비자 인식연구에서 광고요소와 광고유형에 따라 소비자의 관심도 및 호감도를 실증분석한 결과 인스타그램 광고는 관심이 높을수록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여성이 남성보다 구매 빈도 및 만족도 신뢰도가 높은 것으로 나타났다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인스타그램 광고요소는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타이포그래피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일러스트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사진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리뷰를 중요하게 생각하고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광고유형은 직관적인 텍스트 중심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리뷰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제품사진 중심의 광고에 호감을 보이고 있었다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소비자들은 광고표현에 있어 신뢰도가 포함된 정량적 수치의 텍스트와 사용후기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제품 및 브랜드 이미지를 시각적으로 표현한 광고를 선호하고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리뷰중심의 광고는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50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 이상과 주부들에게 높은 호감을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대학원 이상의 학력에서 직관적 텍스트 중심 광고에 호감을 보이고 광고에 대한 신뢰도가 높았다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인스타그램은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대들에게는 관심도가 낮은 것으로 나타났다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인스타그램 사용자의 관심 분야는 패션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푸드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뷰티의 순으로 나타났다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남성은 자동차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여성은 패션에 관심이 높으며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10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대는 패션과 영화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20-30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대는 패션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40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대는 여행과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푸드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50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 이상에서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푸드가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높은 관심을 보였다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이러한 실증분석 결과가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SNS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광고의 기초 자료로 활용되어 소비자들에게 관심과 신뢰가 높은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SNS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광고 제작에 도움이 되길 기대해 본다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----------------------------------------------------------------------</a:t>
            </a:r>
          </a:p>
          <a:p>
            <a:r>
              <a:rPr lang="en-US" altLang="ko-KR" dirty="0"/>
              <a:t>++ </a:t>
            </a:r>
            <a:r>
              <a:rPr lang="ko-KR" altLang="en-US" dirty="0"/>
              <a:t>외식 메뉴 순위 치킨</a:t>
            </a:r>
            <a:r>
              <a:rPr lang="en-US" altLang="ko-KR" dirty="0"/>
              <a:t>.. </a:t>
            </a:r>
            <a:r>
              <a:rPr lang="ko-KR" altLang="en-US" dirty="0"/>
              <a:t>떡볶이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2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이번 프로젝트에서 </a:t>
            </a:r>
            <a:r>
              <a:rPr lang="en-US" altLang="ko-KR" dirty="0" err="1"/>
              <a:t>sns</a:t>
            </a:r>
            <a:r>
              <a:rPr lang="ko-KR" altLang="en-US" dirty="0"/>
              <a:t>데이터 플랫폼으로 </a:t>
            </a:r>
            <a:r>
              <a:rPr lang="ko-KR" altLang="en-US" dirty="0" err="1"/>
              <a:t>인스타그램을</a:t>
            </a:r>
            <a:r>
              <a:rPr lang="ko-KR" altLang="en-US" dirty="0"/>
              <a:t> 선택했습니다</a:t>
            </a:r>
            <a:r>
              <a:rPr lang="en-US" altLang="ko-KR" dirty="0"/>
              <a:t>. </a:t>
            </a:r>
            <a:r>
              <a:rPr lang="ko-KR" altLang="en-US" dirty="0"/>
              <a:t>작년 </a:t>
            </a:r>
            <a:r>
              <a:rPr lang="en-US" altLang="ko-KR" dirty="0"/>
              <a:t>8</a:t>
            </a:r>
            <a:r>
              <a:rPr lang="ko-KR" altLang="en-US" dirty="0"/>
              <a:t>월과 올해 </a:t>
            </a:r>
            <a:r>
              <a:rPr lang="en-US" altLang="ko-KR" dirty="0"/>
              <a:t>1</a:t>
            </a:r>
            <a:r>
              <a:rPr lang="ko-KR" altLang="en-US" dirty="0"/>
              <a:t>월의 기사를 통해 알 수 있듯</a:t>
            </a:r>
            <a:r>
              <a:rPr lang="en-US" altLang="ko-KR" dirty="0"/>
              <a:t>, </a:t>
            </a:r>
            <a:r>
              <a:rPr lang="ko-KR" altLang="en-US" dirty="0"/>
              <a:t>인스타그램은 현재 우리나라에서 가장 많이 사용되는 </a:t>
            </a:r>
            <a:r>
              <a:rPr lang="en-US" altLang="ko-KR" dirty="0" err="1"/>
              <a:t>sns</a:t>
            </a:r>
            <a:r>
              <a:rPr lang="ko-KR" altLang="en-US" dirty="0" err="1"/>
              <a:t>어플리케이션이자</a:t>
            </a:r>
            <a:r>
              <a:rPr lang="ko-KR" altLang="en-US" dirty="0"/>
              <a:t> 다운로드 횟수가 가장 빨리 앞지르고 있는 어플리케이션입니다</a:t>
            </a:r>
            <a:r>
              <a:rPr lang="en-US" altLang="ko-KR" dirty="0"/>
              <a:t>. </a:t>
            </a:r>
            <a:r>
              <a:rPr lang="ko-KR" altLang="en-US" dirty="0"/>
              <a:t>주 사용목적은 </a:t>
            </a:r>
            <a:r>
              <a:rPr lang="en-US" altLang="ko-KR" dirty="0"/>
              <a:t>~~</a:t>
            </a:r>
            <a:r>
              <a:rPr lang="ko-KR" altLang="en-US" dirty="0"/>
              <a:t>로 나누어져 있으며 친교교제</a:t>
            </a:r>
            <a:r>
              <a:rPr lang="en-US" altLang="ko-KR" dirty="0"/>
              <a:t>, </a:t>
            </a:r>
            <a:r>
              <a:rPr lang="ko-KR" altLang="en-US" dirty="0" err="1"/>
              <a:t>단순시간보냄을</a:t>
            </a:r>
            <a:r>
              <a:rPr lang="ko-KR" altLang="en-US" dirty="0"/>
              <a:t> 넘어 </a:t>
            </a:r>
            <a:r>
              <a:rPr lang="en-US" altLang="ko-KR" dirty="0"/>
              <a:t>‘</a:t>
            </a:r>
            <a:r>
              <a:rPr lang="ko-KR" altLang="en-US" dirty="0"/>
              <a:t>정보나 지식을 공유</a:t>
            </a:r>
            <a:r>
              <a:rPr lang="en-US" altLang="ko-KR" dirty="0"/>
              <a:t>’</a:t>
            </a:r>
            <a:r>
              <a:rPr lang="ko-KR" altLang="en-US" dirty="0"/>
              <a:t>하고 </a:t>
            </a:r>
            <a:r>
              <a:rPr lang="en-US" altLang="ko-KR" dirty="0"/>
              <a:t>‘</a:t>
            </a:r>
            <a:r>
              <a:rPr lang="ko-KR" altLang="en-US" dirty="0"/>
              <a:t>개인적 관심사를 기록하는 </a:t>
            </a:r>
            <a:r>
              <a:rPr lang="en-US" altLang="ko-KR" dirty="0" err="1"/>
              <a:t>snss</a:t>
            </a:r>
            <a:r>
              <a:rPr lang="en-US" altLang="ko-KR" dirty="0"/>
              <a:t>’</a:t>
            </a:r>
            <a:r>
              <a:rPr lang="ko-KR" altLang="en-US" dirty="0"/>
              <a:t>에서 타인이 게시한 콘텐츠를 자주 살펴본다는 것을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왜 외식 메뉴로 선택했는지도 </a:t>
            </a:r>
            <a:r>
              <a:rPr lang="ko-KR" altLang="en-US" dirty="0" err="1"/>
              <a:t>필요할듯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그래프 색깔 통일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6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단지 높아지는 사용자수 뿐만 아니라 인스타그램은 다양한 연령의 다양한 사람들이 사용하는 </a:t>
            </a:r>
            <a:r>
              <a:rPr lang="en-US" altLang="ko-KR" dirty="0" err="1"/>
              <a:t>sns</a:t>
            </a:r>
            <a:r>
              <a:rPr lang="ko-KR" altLang="en-US" dirty="0"/>
              <a:t>어플리케이션입니다</a:t>
            </a:r>
            <a:r>
              <a:rPr lang="en-US" altLang="ko-KR" dirty="0"/>
              <a:t>. </a:t>
            </a:r>
            <a:r>
              <a:rPr lang="ko-KR" altLang="en-US" dirty="0"/>
              <a:t>실제 우리나라에서 사용자가 </a:t>
            </a:r>
            <a:r>
              <a:rPr lang="ko-KR" altLang="en-US" dirty="0" err="1"/>
              <a:t>가장많은</a:t>
            </a:r>
            <a:r>
              <a:rPr lang="ko-KR" altLang="en-US" dirty="0"/>
              <a:t> </a:t>
            </a:r>
            <a:r>
              <a:rPr lang="en-US" altLang="ko-KR" dirty="0"/>
              <a:t>top5 </a:t>
            </a:r>
            <a:r>
              <a:rPr lang="en-US" altLang="ko-KR" dirty="0" err="1"/>
              <a:t>sns</a:t>
            </a:r>
            <a:r>
              <a:rPr lang="ko-KR" altLang="en-US" dirty="0"/>
              <a:t>인 트위터</a:t>
            </a:r>
            <a:r>
              <a:rPr lang="en-US" altLang="ko-KR" dirty="0"/>
              <a:t>,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카카오스토리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네이버밴드 중 나이대별</a:t>
            </a:r>
            <a:r>
              <a:rPr lang="en-US" altLang="ko-KR" dirty="0"/>
              <a:t>, </a:t>
            </a:r>
            <a:r>
              <a:rPr lang="ko-KR" altLang="en-US" dirty="0"/>
              <a:t>직업별 분류에서 가장 많이 사용하는 </a:t>
            </a:r>
            <a:r>
              <a:rPr lang="en-US" altLang="ko-KR" dirty="0" err="1"/>
              <a:t>sns</a:t>
            </a:r>
            <a:r>
              <a:rPr lang="ko-KR" altLang="en-US" dirty="0"/>
              <a:t>는 빨간색으로 </a:t>
            </a:r>
            <a:r>
              <a:rPr lang="ko-KR" altLang="en-US" dirty="0" err="1"/>
              <a:t>표시되어있는</a:t>
            </a:r>
            <a:r>
              <a:rPr lang="ko-KR" altLang="en-US" dirty="0"/>
              <a:t> 인스타그램인 것을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왜 외식 메뉴로 선택했는지도 </a:t>
            </a:r>
            <a:r>
              <a:rPr lang="ko-KR" altLang="en-US" dirty="0" err="1"/>
              <a:t>필요할듯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그래프 색깔 통일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01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저희 서비스의 타겟은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인스타그래머중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micro influencer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마인이란 첫째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~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둘쨰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~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저희는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피드중에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광고라는 해시태그를 보면 부정적인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마음이생긴다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~~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연구논문을 보면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마이크로인플루언서들은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그런걸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상괘할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수 있음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본 연구는 인스타그램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마케팅에서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스폰서십 공시를 했을 때의 영향력을 재검증하고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상호작용성이 스폰서십 공시 효과에 미치는 영향을 검증하였다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구체적으로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상호작용성이 지각되는 정도에 따라 지각된 진정성과 동일시를 통해 스폰서십 공시 유무에 따른 광고효과성의 차이를 조절하는지 검증하였다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연구 결과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 유무에 따른 광고효과성의 차이는 발견되지 않았다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그러나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지각된 상호작용성과 광고효과성의 관계에서 지각된 진정성과 동일시의 매개효과가 유의했다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또한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공시와 광고효과성의 관계에서 지각된 진정성과 동일시의 매개효과를 지각된 상호작용성이 조절하는 것으로 나타났다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본 연구는 인스타그램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효과성을 검증하고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공시가 법률적으로 명시되어 있는 상황에서 스폰서십 공시의 부정적인 효과가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-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간의 상호작용성에 의해 상쇄될 수 있음을 밝혔다는 점에서 마케팅적 함의가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2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++ </a:t>
            </a:r>
            <a:r>
              <a:rPr lang="ko-KR" altLang="en-US" dirty="0"/>
              <a:t>성길님 정리 내용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05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D9E72-6F3D-F584-B2AF-20DFA9DB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655FF-D61E-BE47-CA9C-2BF65916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D00BB-FB23-4B66-9C44-9A4102D1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1FB5C-DDAB-7283-F75B-7645C8C9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ABEB4-612E-ED99-957A-9BA56CF7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75D266-212E-63BC-85FD-A6C5B2B0C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743D24-E870-0027-54DB-777DA546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2B4E46-55AD-019C-8ADB-F474BCC5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C81FFD-C686-D49E-5AAB-3C77B983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8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C124-1013-B1BD-2D3D-C57F5D96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F6753E-7681-5C0C-55C0-8358AAF15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F0B39F-D62B-C412-B90A-443889AC2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547FC0-1F95-1B92-1256-E023BC87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1236D1-FA75-8ADF-B1C6-9654D930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7D40B3-2031-ACA0-B9D6-1C2205CD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01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5F3DC-D159-9625-AC35-3D0FBA3C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A7D3EF-6CA8-B758-24D6-BC2AB7349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C0663-718B-8846-60DA-F41BE1E6B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A5DB2-42F7-9452-C9D8-85212C21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780E9-9CB9-2616-3CE6-12C9A3F4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3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59BEDA-2C95-AF87-6979-89EFBEF32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4ABBDB-6FCD-C59A-5AB8-EC56FA131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250CE-D13F-C6F5-D1B5-CE6584B8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613B1-741B-FD1A-B4D7-7DF968F8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094A0-BAB8-444C-BC72-8ADAA12E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87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1AAB-1557-ED39-7A9D-EB4EA5AB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BC6CCF-3559-A785-4ABA-DE01F5D61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D9E72-6F3D-F584-B2AF-20DFA9DB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655FF-D61E-BE47-CA9C-2BF65916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D00BB-FB23-4B66-9C44-9A4102D1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29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BE30D-0BCA-CD80-7826-93E6EA4C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04715-172D-BCE0-3BB8-1D04AD87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35CB2-1B5B-963F-5F22-7B76DCF1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2D61E-D551-797B-40F5-31271EF4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8E47C-BC51-1618-CC1D-A024B96F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466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59FF9-7BF4-1CA4-0906-6834148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07193-A7A6-8B00-30EF-6FD3AA685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201F9-C021-4260-F192-7AE482FE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C1891-D585-0F9C-2017-6BBA7192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78AC7-E0B7-2488-196C-8DD4284C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4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DE246-B9D4-27A2-1E1E-1CCAFA9E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23249-0B47-BEB1-DA89-E50D4B26D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92C61F-42E7-8968-1830-49070E8B2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F818E9-D849-4563-67CE-5EEB0CF9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0DF644-3B69-866C-64CF-E6CA11E3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B559B-1C34-47B0-1177-2E77DEB4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70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59FFF-653A-11DF-0D94-C8AB3817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AA74-9C3B-64CB-7A8C-1FFABEA59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A0C189-9856-59ED-BCE0-06406DC2F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1D88D9-3DE0-1444-A73B-5A11485C9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D9D4DD-0FF4-2A1B-07FE-2B6BE1C97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65C9B9-CFD2-551B-340D-F2EA326A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E14F16-79AB-B8B3-5640-62C6E6CA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1B3F53-E4E7-B4FC-D008-1D154FA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8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89407-0542-8B02-CC48-36EEC2CD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543180-A8F6-89DE-B21C-1E51C58E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87DCF0-BD75-188D-1DD1-72643047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4E42A9-ACDB-40E2-654B-ABF86CB6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10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496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4E85EC-FF86-DF24-8FA2-A06B967D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FE3938-DF37-D6BD-CE2C-9AAC9C41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925D7-E90C-30FF-ED31-DEED1E83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17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D8EFA-DB15-AD5F-6997-BDEA8A10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1B072-675C-D724-628B-26DE81D4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D121F6-CBB1-1859-1B05-C41667E58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F6320-1B21-1E3B-B7F5-A202F9DA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A1B3-C8A5-1669-82DF-65D37E1D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BFDC84-66C8-FB3F-FCBF-58CBB6EB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31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E58EB-48A3-2790-A5B4-84EE97E3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D01308-C29F-DAB6-48B8-A6DFFAE5E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4064D-7940-AF0B-3F8E-A27BD541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FA5B1-AD34-9E4F-819D-70DA44A9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ACDF7-D484-1066-6C48-C0E82A03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5C154-B5BB-6616-A63C-4771967C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79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6A954-9B47-A56C-5DAF-44571507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5DC33C-65B6-7515-7C36-C0E00C8F2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8D124-85F9-F5CA-E09F-CB3DE63F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D3CD1-243F-34EC-B6D5-5FF36A02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F7F39-A6C8-51E8-7C9E-52E058C6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42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803125-DE4E-9CB9-D16F-9DD7E0FDC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D3610D-F22D-0A0D-8B81-AB03CA2B8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13C1C0-8353-7539-73BA-0C7ED867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A5B11-9AF8-DFD1-6BD8-E8D62BCC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E12F3-7CA9-5A87-22E0-3341C1F7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899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0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C4207-7BAA-C091-18F4-DF61DC4B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7E2AD-BB77-BE4F-4166-4DBDC5B6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4984A-2B23-82F3-36FC-EFA8903F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D55D6-B199-3921-0D56-82628B97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4F9BA2-4A26-547C-2C87-97444EC3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68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189A4-224C-37FE-442D-80A4A200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C301B8-AC6E-19D2-C474-D7347F645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2B877-388E-0985-1442-847EB66B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285A9-4E1F-3DD2-F5CA-311E43A0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04DF7-5533-429B-8079-B887EA706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1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6A5A5-39D9-D95E-5B42-5D14BBC9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9C0A6-9055-AC23-9E96-065ADC57E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E31A5F-0720-A721-BCCD-247DC5A2A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6EBC66-DAB9-D5F5-92CF-337913BC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679F82-DB26-1CE8-F880-65BA753C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9E60A-E454-1CAA-B992-F145297E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2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943BE-4310-B0EE-6E26-24C3D5A6B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CBDD94-EAE0-D5C1-EB97-FCCFC3757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40F11C-8474-28B7-0167-070BB5410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725522-426C-7E0B-E0AD-9872689D9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F454BE-D725-8098-C9B0-DE4CB5588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37D7C2-0DE6-F9CB-96EC-111786A8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75F40A-4727-07E5-A079-E05468E4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F56820-E016-BB3B-FD5E-0A792E84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7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E468A-4BD4-BBD7-8734-DE298900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EA6FB4-BB48-31D0-4886-058516C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AE3838-E344-98EB-28C2-54DB6F78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9AB2AC-5F4B-5231-C105-346E5E0C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46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7A57C2-B50F-E352-6EE1-6763B39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6D10C9-A5A2-486C-83F8-5E64C25B2D4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115EEC-C2CC-EA97-F867-61DBA92C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A16A82-C0A1-249D-74F2-E17DCD71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DCAD00-403E-4AA1-8243-D98E1E598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9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79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11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77CD7C-C90E-A8F8-2841-0076DEC0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966EE-4FE6-6CEC-22A3-6EA2A0995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0D584-56F7-857C-96EB-97B0CDAF8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A52A-DCCD-4FA8-A2E7-7C153DAEF82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7113C-7C48-A7D9-E816-CA0C33C01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9E827-FF6C-393A-88BA-F4EF02F19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73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36.sv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5" Type="http://schemas.openxmlformats.org/officeDocument/2006/relationships/image" Target="../media/image26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11" Type="http://schemas.openxmlformats.org/officeDocument/2006/relationships/image" Target="../media/image5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ci.go.kr/kciportal/ci/sereArticleSearch/ciSereArtiView.kci?sereArticleSearchBean.artiId=ART00265488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-3804" y="155448"/>
            <a:ext cx="12195803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581781" y="215169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000" dirty="0">
                  <a:solidFill>
                    <a:srgbClr val="44546A"/>
                  </a:solidFill>
                </a:rPr>
                <a:t>Finale</a:t>
              </a:r>
              <a:endParaRPr lang="ko-KR" altLang="en-US" sz="1000" dirty="0">
                <a:solidFill>
                  <a:srgbClr val="44546A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971550" y="215170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b="1" kern="0" dirty="0">
                  <a:solidFill>
                    <a:srgbClr val="44546A"/>
                  </a:solidFill>
                </a:rPr>
                <a:t>파이널 프로젝트</a:t>
              </a:r>
              <a:endParaRPr lang="ko-KR" altLang="en-US" sz="2400" b="1" dirty="0">
                <a:solidFill>
                  <a:srgbClr val="44546A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 err="1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에이콘아카데미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_0127_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파이널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_</a:t>
              </a:r>
              <a:r>
                <a:rPr lang="ko-KR" altLang="en-US" sz="1400" i="1" kern="0" dirty="0" err="1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빅데이터분석과정</a:t>
              </a:r>
              <a:endParaRPr lang="ko-KR" altLang="en-US" sz="1400" i="1" kern="0" dirty="0">
                <a:ln w="12700">
                  <a:noFill/>
                </a:ln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AA76275-EE58-2BDE-5735-9BCA9051F720}"/>
              </a:ext>
            </a:extLst>
          </p:cNvPr>
          <p:cNvSpPr txBox="1"/>
          <p:nvPr/>
        </p:nvSpPr>
        <p:spPr>
          <a:xfrm>
            <a:off x="1663592" y="2169027"/>
            <a:ext cx="968862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algn="ctr" latinLnBrk="0">
              <a:defRPr/>
            </a:pPr>
            <a:r>
              <a:rPr lang="en-US" altLang="ko-KR" sz="16600" b="1" kern="0" dirty="0">
                <a:ln w="9525">
                  <a:noFill/>
                </a:ln>
                <a:solidFill>
                  <a:prstClr val="white"/>
                </a:solidFill>
                <a:effectLst>
                  <a:outerShdw blurRad="88900" dist="310007" dir="73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  <a:ea typeface="에스코어 드림 6 Bold" panose="020B0703030302020204" pitchFamily="34" charset="-127"/>
              </a:rPr>
              <a:t>HAT_TAG</a:t>
            </a:r>
            <a:r>
              <a:rPr lang="en-US" altLang="ko-KR" sz="3600" b="1" kern="0" dirty="0">
                <a:ln w="9525">
                  <a:noFill/>
                </a:ln>
                <a:solidFill>
                  <a:prstClr val="white"/>
                </a:solidFill>
                <a:latin typeface="Tw Cen MT Condensed Extra Bold" panose="020B0803020202020204" pitchFamily="34" charset="0"/>
                <a:ea typeface="에스코어 드림 6 Bold" panose="020B0703030302020204" pitchFamily="34" charset="-127"/>
              </a:rPr>
              <a:t>_</a:t>
            </a:r>
            <a:r>
              <a:rPr lang="ko-KR" altLang="en-US" sz="3600" b="1" kern="0" dirty="0">
                <a:ln w="9525">
                  <a:noFill/>
                </a:ln>
                <a:solidFill>
                  <a:prstClr val="white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  <a:ea typeface="에스코어 드림 6 Bold" panose="020B0703030302020204" pitchFamily="34" charset="-127"/>
              </a:rPr>
              <a:t>혜택</a:t>
            </a:r>
            <a:endParaRPr lang="en-US" altLang="ko-KR" sz="16600" b="1" kern="0" dirty="0">
              <a:ln w="9525">
                <a:noFill/>
              </a:ln>
              <a:solidFill>
                <a:prstClr val="white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 Extra Bold" panose="020B0803020202020204" pitchFamily="34" charset="0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0DBC2-E3DD-ACAA-7DA4-D4C9FCA15521}"/>
              </a:ext>
            </a:extLst>
          </p:cNvPr>
          <p:cNvSpPr txBox="1"/>
          <p:nvPr/>
        </p:nvSpPr>
        <p:spPr>
          <a:xfrm>
            <a:off x="3413575" y="4708317"/>
            <a:ext cx="53610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kern="0" dirty="0">
                <a:ln w="9525">
                  <a:noFill/>
                </a:ln>
                <a:solidFill>
                  <a:prstClr val="white"/>
                </a:solidFill>
                <a:latin typeface="Tw Cen MT Condensed Extra Bold" panose="020B0803020202020204" pitchFamily="34" charset="0"/>
                <a:ea typeface="에스코어 드림 6 Bold" panose="020B0703030302020204" pitchFamily="34" charset="-127"/>
              </a:rPr>
              <a:t>양질의 컨텐츠  구성을  위한</a:t>
            </a:r>
            <a:endParaRPr lang="en-US" altLang="ko-KR" sz="2400" b="1" kern="0" dirty="0">
              <a:ln w="9525">
                <a:noFill/>
              </a:ln>
              <a:solidFill>
                <a:prstClr val="white"/>
              </a:solidFill>
              <a:latin typeface="Tw Cen MT Condensed Extra Bold" panose="020B0803020202020204" pitchFamily="34" charset="0"/>
              <a:ea typeface="에스코어 드림 6 Bold" panose="020B0703030302020204" pitchFamily="34" charset="-127"/>
            </a:endParaRPr>
          </a:p>
          <a:p>
            <a:pPr algn="ctr"/>
            <a:endParaRPr lang="en-US" altLang="ko-KR" sz="1100" b="1" kern="0" dirty="0">
              <a:ln w="9525">
                <a:noFill/>
              </a:ln>
              <a:solidFill>
                <a:prstClr val="white"/>
              </a:solidFill>
              <a:latin typeface="Tw Cen MT Condensed Extra Bold" panose="020B0803020202020204" pitchFamily="34" charset="0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b="1" kern="0" dirty="0">
                <a:ln w="9525">
                  <a:noFill/>
                </a:ln>
                <a:solidFill>
                  <a:prstClr val="white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  <a:ea typeface="에스코어 드림 6 Bold" panose="020B0703030302020204" pitchFamily="34" charset="-127"/>
              </a:rPr>
              <a:t>적절한 해시태그  제안</a:t>
            </a:r>
            <a:endParaRPr lang="en-US" altLang="ko-KR" sz="4000" b="1" kern="0" dirty="0">
              <a:ln w="9525">
                <a:noFill/>
              </a:ln>
              <a:solidFill>
                <a:prstClr val="white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 Extra Bold" panose="020B0803020202020204" pitchFamily="34" charset="0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A5851-3C17-6602-49ED-01A31487CAA8}"/>
              </a:ext>
            </a:extLst>
          </p:cNvPr>
          <p:cNvSpPr txBox="1"/>
          <p:nvPr/>
        </p:nvSpPr>
        <p:spPr>
          <a:xfrm>
            <a:off x="2385783" y="1341809"/>
            <a:ext cx="1622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H</a:t>
            </a:r>
            <a:r>
              <a:rPr lang="en-US" altLang="ko-KR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ow</a:t>
            </a:r>
            <a:endParaRPr lang="en-US" altLang="ko-KR" sz="32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 Extra Bold" panose="020B0803020202020204" pitchFamily="34" charset="0"/>
            </a:endParaRPr>
          </a:p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A</a:t>
            </a:r>
            <a:r>
              <a:rPr lang="en-US" altLang="ko-KR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bout</a:t>
            </a:r>
            <a:endParaRPr lang="en-US" altLang="ko-KR" sz="32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 Extra Bold" panose="020B0803020202020204" pitchFamily="34" charset="0"/>
            </a:endParaRPr>
          </a:p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his?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CC1020-2807-0863-D563-0987079BE3C6}"/>
              </a:ext>
            </a:extLst>
          </p:cNvPr>
          <p:cNvSpPr/>
          <p:nvPr/>
        </p:nvSpPr>
        <p:spPr>
          <a:xfrm>
            <a:off x="3886614" y="5168566"/>
            <a:ext cx="90000" cy="9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AC4F9D-6B54-6F9D-C22E-71871A0F8B05}"/>
              </a:ext>
            </a:extLst>
          </p:cNvPr>
          <p:cNvSpPr/>
          <p:nvPr/>
        </p:nvSpPr>
        <p:spPr>
          <a:xfrm>
            <a:off x="4378483" y="5168566"/>
            <a:ext cx="90000" cy="9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1F4C7F-50D4-88B1-2C2B-0725F7523FD8}"/>
              </a:ext>
            </a:extLst>
          </p:cNvPr>
          <p:cNvSpPr/>
          <p:nvPr/>
        </p:nvSpPr>
        <p:spPr>
          <a:xfrm>
            <a:off x="4851522" y="5168566"/>
            <a:ext cx="90000" cy="9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A2927-874F-D966-CA82-304201440E56}"/>
              </a:ext>
            </a:extLst>
          </p:cNvPr>
          <p:cNvSpPr txBox="1"/>
          <p:nvPr/>
        </p:nvSpPr>
        <p:spPr>
          <a:xfrm>
            <a:off x="8764901" y="1341809"/>
            <a:ext cx="1622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Think</a:t>
            </a:r>
          </a:p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A</a:t>
            </a:r>
          </a:p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Gain</a:t>
            </a:r>
            <a:endParaRPr lang="en-US" altLang="ko-KR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03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 라이브러리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9" name="Picture 2" descr="beautifulsoup 모듈 - Dev-hwon's blog">
            <a:extLst>
              <a:ext uri="{FF2B5EF4-FFF2-40B4-BE49-F238E27FC236}">
                <a16:creationId xmlns:a16="http://schemas.microsoft.com/office/drawing/2014/main" id="{8C621E85-BC9C-C02E-FE49-44958CFEB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2181099" y="3350106"/>
            <a:ext cx="1520501" cy="66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그래픽 89">
            <a:extLst>
              <a:ext uri="{FF2B5EF4-FFF2-40B4-BE49-F238E27FC236}">
                <a16:creationId xmlns:a16="http://schemas.microsoft.com/office/drawing/2014/main" id="{17935D88-30E8-DC2C-78F8-AB9724D008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5" t="-8095" r="73610" b="8095"/>
          <a:stretch/>
        </p:blipFill>
        <p:spPr>
          <a:xfrm>
            <a:off x="1428359" y="3275390"/>
            <a:ext cx="752740" cy="731962"/>
          </a:xfrm>
          <a:prstGeom prst="rect">
            <a:avLst/>
          </a:prstGeom>
        </p:spPr>
      </p:pic>
      <p:pic>
        <p:nvPicPr>
          <p:cNvPr id="92" name="그래픽 91">
            <a:extLst>
              <a:ext uri="{FF2B5EF4-FFF2-40B4-BE49-F238E27FC236}">
                <a16:creationId xmlns:a16="http://schemas.microsoft.com/office/drawing/2014/main" id="{67871299-5D4D-84DE-2674-45EFE003B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1099" y="2251766"/>
            <a:ext cx="752740" cy="82617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7D1AC92-442C-DBD3-85C0-79A2BE5491A5}"/>
              </a:ext>
            </a:extLst>
          </p:cNvPr>
          <p:cNvGrpSpPr/>
          <p:nvPr/>
        </p:nvGrpSpPr>
        <p:grpSpPr>
          <a:xfrm>
            <a:off x="1180066" y="1809585"/>
            <a:ext cx="2617019" cy="2617018"/>
            <a:chOff x="1180066" y="1809585"/>
            <a:chExt cx="2617019" cy="2617018"/>
          </a:xfrm>
        </p:grpSpPr>
        <p:sp>
          <p:nvSpPr>
            <p:cNvPr id="4" name="사각형: 둥근 대각선 방향 모서리 3">
              <a:extLst>
                <a:ext uri="{FF2B5EF4-FFF2-40B4-BE49-F238E27FC236}">
                  <a16:creationId xmlns:a16="http://schemas.microsoft.com/office/drawing/2014/main" id="{23B44B4F-72AB-E6B5-AF90-7682767702FA}"/>
                </a:ext>
              </a:extLst>
            </p:cNvPr>
            <p:cNvSpPr/>
            <p:nvPr/>
          </p:nvSpPr>
          <p:spPr>
            <a:xfrm>
              <a:off x="1195565" y="1825083"/>
              <a:ext cx="2601520" cy="2601520"/>
            </a:xfrm>
            <a:prstGeom prst="round2DiagRect">
              <a:avLst/>
            </a:prstGeom>
            <a:noFill/>
            <a:ln w="28575">
              <a:solidFill>
                <a:srgbClr val="FFA0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D1037178-CF58-8DA6-DE99-E891C5BDC01D}"/>
                </a:ext>
              </a:extLst>
            </p:cNvPr>
            <p:cNvSpPr/>
            <p:nvPr/>
          </p:nvSpPr>
          <p:spPr>
            <a:xfrm rot="5400000">
              <a:off x="1180066" y="1809585"/>
              <a:ext cx="801520" cy="801520"/>
            </a:xfrm>
            <a:prstGeom prst="rtTriangle">
              <a:avLst/>
            </a:prstGeom>
            <a:solidFill>
              <a:srgbClr val="FFA07A"/>
            </a:solidFill>
            <a:ln>
              <a:solidFill>
                <a:srgbClr val="FFA0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0182EB8-6F4B-D4A4-2CFE-C87F1689A7C2}"/>
              </a:ext>
            </a:extLst>
          </p:cNvPr>
          <p:cNvGrpSpPr/>
          <p:nvPr/>
        </p:nvGrpSpPr>
        <p:grpSpPr>
          <a:xfrm>
            <a:off x="4789727" y="1809585"/>
            <a:ext cx="2617019" cy="2617018"/>
            <a:chOff x="4789727" y="1809585"/>
            <a:chExt cx="2617019" cy="2617018"/>
          </a:xfrm>
        </p:grpSpPr>
        <p:sp>
          <p:nvSpPr>
            <p:cNvPr id="16" name="사각형: 둥근 대각선 방향 모서리 15">
              <a:extLst>
                <a:ext uri="{FF2B5EF4-FFF2-40B4-BE49-F238E27FC236}">
                  <a16:creationId xmlns:a16="http://schemas.microsoft.com/office/drawing/2014/main" id="{982C68BB-C857-4765-66FF-ACC2B53FDEA1}"/>
                </a:ext>
              </a:extLst>
            </p:cNvPr>
            <p:cNvSpPr/>
            <p:nvPr/>
          </p:nvSpPr>
          <p:spPr>
            <a:xfrm>
              <a:off x="4805226" y="1825083"/>
              <a:ext cx="2601520" cy="2601520"/>
            </a:xfrm>
            <a:prstGeom prst="round2DiagRect">
              <a:avLst/>
            </a:prstGeom>
            <a:noFill/>
            <a:ln w="28575">
              <a:solidFill>
                <a:srgbClr val="FFA0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F4D2DAB5-8CCD-9EA5-EB73-5AA936A41A44}"/>
                </a:ext>
              </a:extLst>
            </p:cNvPr>
            <p:cNvSpPr/>
            <p:nvPr/>
          </p:nvSpPr>
          <p:spPr>
            <a:xfrm rot="5400000">
              <a:off x="4789727" y="1809585"/>
              <a:ext cx="801520" cy="801520"/>
            </a:xfrm>
            <a:prstGeom prst="rtTriangle">
              <a:avLst/>
            </a:prstGeom>
            <a:solidFill>
              <a:srgbClr val="FFA07A"/>
            </a:solidFill>
            <a:ln>
              <a:solidFill>
                <a:srgbClr val="FFA0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5D1595E5-5AD1-1448-51BD-D6FBF451BE95}"/>
              </a:ext>
            </a:extLst>
          </p:cNvPr>
          <p:cNvSpPr/>
          <p:nvPr/>
        </p:nvSpPr>
        <p:spPr>
          <a:xfrm>
            <a:off x="8414887" y="1825083"/>
            <a:ext cx="2601520" cy="2601520"/>
          </a:xfrm>
          <a:prstGeom prst="round2DiagRect">
            <a:avLst/>
          </a:prstGeom>
          <a:noFill/>
          <a:ln w="28575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C461201F-E2E3-921B-79E1-1C04AF55343A}"/>
              </a:ext>
            </a:extLst>
          </p:cNvPr>
          <p:cNvSpPr/>
          <p:nvPr/>
        </p:nvSpPr>
        <p:spPr>
          <a:xfrm rot="5400000">
            <a:off x="8399388" y="1809585"/>
            <a:ext cx="801520" cy="801520"/>
          </a:xfrm>
          <a:prstGeom prst="rtTriangle">
            <a:avLst/>
          </a:prstGeom>
          <a:solidFill>
            <a:srgbClr val="FFA07A"/>
          </a:solidFill>
          <a:ln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571E1A-0B2F-8A2B-86EF-D0DEFFCA856D}"/>
              </a:ext>
            </a:extLst>
          </p:cNvPr>
          <p:cNvSpPr/>
          <p:nvPr/>
        </p:nvSpPr>
        <p:spPr>
          <a:xfrm>
            <a:off x="1350343" y="4576230"/>
            <a:ext cx="2291964" cy="1077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lang="en-US" altLang="ko-KR" sz="9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데이터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A797142-C211-D346-8A2F-4953CA8BF261}"/>
              </a:ext>
            </a:extLst>
          </p:cNvPr>
          <p:cNvSpPr/>
          <p:nvPr/>
        </p:nvSpPr>
        <p:spPr>
          <a:xfrm>
            <a:off x="4960004" y="4576230"/>
            <a:ext cx="2291964" cy="1077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모델링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데이터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설계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12AF5B-1C16-99AF-E14B-2F6FFED56597}"/>
              </a:ext>
            </a:extLst>
          </p:cNvPr>
          <p:cNvSpPr/>
          <p:nvPr/>
        </p:nvSpPr>
        <p:spPr>
          <a:xfrm>
            <a:off x="8569665" y="4576230"/>
            <a:ext cx="2291964" cy="1354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endParaRPr lang="en-US" altLang="ko-KR" sz="9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통계적 분석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BBE6955-78A2-D35B-690D-D7694BE9CF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466" t="10828" r="20194" b="9396"/>
          <a:stretch/>
        </p:blipFill>
        <p:spPr>
          <a:xfrm>
            <a:off x="9931272" y="2251766"/>
            <a:ext cx="757984" cy="690990"/>
          </a:xfrm>
          <a:prstGeom prst="rect">
            <a:avLst/>
          </a:prstGeom>
          <a:ln cap="flat">
            <a:noFill/>
            <a:prstDash val="solid"/>
            <a:miter/>
          </a:ln>
        </p:spPr>
      </p:pic>
      <p:pic>
        <p:nvPicPr>
          <p:cNvPr id="58" name="Picture 4" descr="pandas - Python Data Analysis Library">
            <a:extLst>
              <a:ext uri="{FF2B5EF4-FFF2-40B4-BE49-F238E27FC236}">
                <a16:creationId xmlns:a16="http://schemas.microsoft.com/office/drawing/2014/main" id="{C271049A-6414-64B4-3547-D042C390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1" t="5429" r="8776" b="4566"/>
          <a:stretch/>
        </p:blipFill>
        <p:spPr bwMode="auto">
          <a:xfrm>
            <a:off x="8569665" y="3270890"/>
            <a:ext cx="981458" cy="77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시각화] Matplotlib pyplot을 활용한 데이터 시각화 1 - yg's blog">
            <a:extLst>
              <a:ext uri="{FF2B5EF4-FFF2-40B4-BE49-F238E27FC236}">
                <a16:creationId xmlns:a16="http://schemas.microsoft.com/office/drawing/2014/main" id="{D861B1F1-9747-473B-57A8-9609B5439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40001" r="8907" b="38900"/>
          <a:stretch/>
        </p:blipFill>
        <p:spPr bwMode="auto">
          <a:xfrm>
            <a:off x="9628512" y="3397792"/>
            <a:ext cx="1310506" cy="40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C71DD257-9B80-5383-5A7A-A5931C704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6916" y="2251766"/>
            <a:ext cx="752740" cy="826179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CCE15FC4-B1CB-1BC7-9A53-041E1F7A8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9630" y="2251766"/>
            <a:ext cx="752740" cy="826179"/>
          </a:xfrm>
          <a:prstGeom prst="rect">
            <a:avLst/>
          </a:prstGeom>
        </p:spPr>
      </p:pic>
      <p:pic>
        <p:nvPicPr>
          <p:cNvPr id="1026" name="Picture 2" descr="Sklearn Tutorial Python - Ander Fernández">
            <a:extLst>
              <a:ext uri="{FF2B5EF4-FFF2-40B4-BE49-F238E27FC236}">
                <a16:creationId xmlns:a16="http://schemas.microsoft.com/office/drawing/2014/main" id="{C1B4339A-54F4-2CD3-4D50-5C7D4F89C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6" t="29805" r="29441" b="28217"/>
          <a:stretch/>
        </p:blipFill>
        <p:spPr bwMode="auto">
          <a:xfrm>
            <a:off x="4910601" y="3276517"/>
            <a:ext cx="1080243" cy="81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텐서플로 - 위키백과, 우리 모두의 백과사전">
            <a:extLst>
              <a:ext uri="{FF2B5EF4-FFF2-40B4-BE49-F238E27FC236}">
                <a16:creationId xmlns:a16="http://schemas.microsoft.com/office/drawing/2014/main" id="{9F988C3E-D148-501F-EC56-81FE5B64B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77" y="3223213"/>
            <a:ext cx="1231863" cy="92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42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9" name="Picture 2" descr="beautifulsoup 모듈 - Dev-hwon's blog">
            <a:extLst>
              <a:ext uri="{FF2B5EF4-FFF2-40B4-BE49-F238E27FC236}">
                <a16:creationId xmlns:a16="http://schemas.microsoft.com/office/drawing/2014/main" id="{8C621E85-BC9C-C02E-FE49-44958CFEB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1298007" y="2795334"/>
            <a:ext cx="1958047" cy="86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471740-5C15-5880-5D49-B4193CECD43B}"/>
              </a:ext>
            </a:extLst>
          </p:cNvPr>
          <p:cNvSpPr txBox="1"/>
          <p:nvPr/>
        </p:nvSpPr>
        <p:spPr>
          <a:xfrm>
            <a:off x="3991050" y="1503738"/>
            <a:ext cx="421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812B47-2B4B-8AD5-185F-76E5890370A8}"/>
              </a:ext>
            </a:extLst>
          </p:cNvPr>
          <p:cNvSpPr txBox="1"/>
          <p:nvPr/>
        </p:nvSpPr>
        <p:spPr>
          <a:xfrm>
            <a:off x="8601147" y="1500040"/>
            <a:ext cx="28080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폴더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DAF25D4-BC3A-0851-8266-AE31A294FB5E}"/>
              </a:ext>
            </a:extLst>
          </p:cNvPr>
          <p:cNvGrpSpPr/>
          <p:nvPr/>
        </p:nvGrpSpPr>
        <p:grpSpPr>
          <a:xfrm>
            <a:off x="8700445" y="2045587"/>
            <a:ext cx="554731" cy="3601484"/>
            <a:chOff x="9100432" y="1992695"/>
            <a:chExt cx="582637" cy="3782651"/>
          </a:xfrm>
        </p:grpSpPr>
        <p:pic>
          <p:nvPicPr>
            <p:cNvPr id="30" name="그래픽 29" descr="열린 폴더 윤곽선">
              <a:extLst>
                <a:ext uri="{FF2B5EF4-FFF2-40B4-BE49-F238E27FC236}">
                  <a16:creationId xmlns:a16="http://schemas.microsoft.com/office/drawing/2014/main" id="{E863E168-8B68-1791-9CCC-7C8EA636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3" y="3059369"/>
              <a:ext cx="582630" cy="582630"/>
            </a:xfrm>
            <a:prstGeom prst="rect">
              <a:avLst/>
            </a:prstGeom>
          </p:spPr>
        </p:pic>
        <p:pic>
          <p:nvPicPr>
            <p:cNvPr id="33" name="그래픽 32" descr="열린 폴더 윤곽선">
              <a:extLst>
                <a:ext uri="{FF2B5EF4-FFF2-40B4-BE49-F238E27FC236}">
                  <a16:creationId xmlns:a16="http://schemas.microsoft.com/office/drawing/2014/main" id="{F346E55C-8FB8-2DD6-2F9A-BC27C28DF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3" y="3592706"/>
              <a:ext cx="582630" cy="582630"/>
            </a:xfrm>
            <a:prstGeom prst="rect">
              <a:avLst/>
            </a:prstGeom>
          </p:spPr>
        </p:pic>
        <p:pic>
          <p:nvPicPr>
            <p:cNvPr id="36" name="그래픽 35" descr="열린 폴더 윤곽선">
              <a:extLst>
                <a:ext uri="{FF2B5EF4-FFF2-40B4-BE49-F238E27FC236}">
                  <a16:creationId xmlns:a16="http://schemas.microsoft.com/office/drawing/2014/main" id="{04060787-AD2F-2E87-884C-14E3A26D7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2" y="4126043"/>
              <a:ext cx="582630" cy="582630"/>
            </a:xfrm>
            <a:prstGeom prst="rect">
              <a:avLst/>
            </a:prstGeom>
          </p:spPr>
        </p:pic>
        <p:pic>
          <p:nvPicPr>
            <p:cNvPr id="39" name="그래픽 38" descr="열린 폴더 윤곽선">
              <a:extLst>
                <a:ext uri="{FF2B5EF4-FFF2-40B4-BE49-F238E27FC236}">
                  <a16:creationId xmlns:a16="http://schemas.microsoft.com/office/drawing/2014/main" id="{52FD0647-C629-1A59-0880-AC1982DA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3" y="2526032"/>
              <a:ext cx="582630" cy="582630"/>
            </a:xfrm>
            <a:prstGeom prst="rect">
              <a:avLst/>
            </a:prstGeom>
          </p:spPr>
        </p:pic>
        <p:pic>
          <p:nvPicPr>
            <p:cNvPr id="42" name="그래픽 41" descr="열린 폴더 윤곽선">
              <a:extLst>
                <a:ext uri="{FF2B5EF4-FFF2-40B4-BE49-F238E27FC236}">
                  <a16:creationId xmlns:a16="http://schemas.microsoft.com/office/drawing/2014/main" id="{93FE9732-8E95-5376-59E1-DEADCAAD5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2" y="4659380"/>
              <a:ext cx="582630" cy="582630"/>
            </a:xfrm>
            <a:prstGeom prst="rect">
              <a:avLst/>
            </a:prstGeom>
          </p:spPr>
        </p:pic>
        <p:pic>
          <p:nvPicPr>
            <p:cNvPr id="45" name="그래픽 44" descr="열린 폴더 윤곽선">
              <a:extLst>
                <a:ext uri="{FF2B5EF4-FFF2-40B4-BE49-F238E27FC236}">
                  <a16:creationId xmlns:a16="http://schemas.microsoft.com/office/drawing/2014/main" id="{D00C8817-16E0-8DE3-D26F-7330936B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9" y="5192716"/>
              <a:ext cx="582630" cy="582630"/>
            </a:xfrm>
            <a:prstGeom prst="rect">
              <a:avLst/>
            </a:prstGeom>
          </p:spPr>
        </p:pic>
        <p:pic>
          <p:nvPicPr>
            <p:cNvPr id="50" name="그래픽 49" descr="열린 폴더 윤곽선">
              <a:extLst>
                <a:ext uri="{FF2B5EF4-FFF2-40B4-BE49-F238E27FC236}">
                  <a16:creationId xmlns:a16="http://schemas.microsoft.com/office/drawing/2014/main" id="{0CB1CA62-9405-ADD8-9CA3-4432870F3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00433" y="1992695"/>
              <a:ext cx="582630" cy="58263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E1851E3-4D77-67B2-9EFF-16FE3E430F0C}"/>
              </a:ext>
            </a:extLst>
          </p:cNvPr>
          <p:cNvGrpSpPr/>
          <p:nvPr/>
        </p:nvGrpSpPr>
        <p:grpSpPr>
          <a:xfrm>
            <a:off x="9381416" y="2132729"/>
            <a:ext cx="2718755" cy="3538574"/>
            <a:chOff x="9741201" y="2089885"/>
            <a:chExt cx="2240486" cy="35385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A70557-4D1B-D9D6-9412-F6938D36666F}"/>
                </a:ext>
              </a:extLst>
            </p:cNvPr>
            <p:cNvSpPr txBox="1"/>
            <p:nvPr/>
          </p:nvSpPr>
          <p:spPr>
            <a:xfrm>
              <a:off x="9741201" y="3156559"/>
              <a:ext cx="2240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Tteokbokki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3695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AD3B9D-7258-0BE5-9990-96C62384E280}"/>
                </a:ext>
              </a:extLst>
            </p:cNvPr>
            <p:cNvSpPr txBox="1"/>
            <p:nvPr/>
          </p:nvSpPr>
          <p:spPr>
            <a:xfrm>
              <a:off x="9741202" y="3689896"/>
              <a:ext cx="1613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Pasta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3562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55970B-D15B-D1E6-A0DE-500A5A936750}"/>
                </a:ext>
              </a:extLst>
            </p:cNvPr>
            <p:cNvSpPr txBox="1"/>
            <p:nvPr/>
          </p:nvSpPr>
          <p:spPr>
            <a:xfrm>
              <a:off x="9741201" y="4223233"/>
              <a:ext cx="1519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Sushi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3650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DB43E5-7F1F-B119-4752-BE855E858C14}"/>
                </a:ext>
              </a:extLst>
            </p:cNvPr>
            <p:cNvSpPr txBox="1"/>
            <p:nvPr/>
          </p:nvSpPr>
          <p:spPr>
            <a:xfrm>
              <a:off x="9741201" y="2623222"/>
              <a:ext cx="1782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Pizza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4813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42B654-EF3E-17BE-EC72-30CD6239B743}"/>
                </a:ext>
              </a:extLst>
            </p:cNvPr>
            <p:cNvSpPr txBox="1"/>
            <p:nvPr/>
          </p:nvSpPr>
          <p:spPr>
            <a:xfrm>
              <a:off x="9741201" y="4756570"/>
              <a:ext cx="1519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Burger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4024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68BE2F-78EA-84E0-4364-E6E24C74EEB0}"/>
                </a:ext>
              </a:extLst>
            </p:cNvPr>
            <p:cNvSpPr txBox="1"/>
            <p:nvPr/>
          </p:nvSpPr>
          <p:spPr>
            <a:xfrm>
              <a:off x="9741202" y="5289905"/>
              <a:ext cx="1862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Porkcutlet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4756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596573-36D1-0B01-5F62-7BC08A7D4695}"/>
                </a:ext>
              </a:extLst>
            </p:cNvPr>
            <p:cNvSpPr txBox="1"/>
            <p:nvPr/>
          </p:nvSpPr>
          <p:spPr>
            <a:xfrm>
              <a:off x="9741201" y="2089885"/>
              <a:ext cx="1945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Chicken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3580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7B3BB12-1872-0342-A70A-207175B245B0}"/>
              </a:ext>
            </a:extLst>
          </p:cNvPr>
          <p:cNvGrpSpPr/>
          <p:nvPr/>
        </p:nvGrpSpPr>
        <p:grpSpPr>
          <a:xfrm>
            <a:off x="7449986" y="5797740"/>
            <a:ext cx="4475313" cy="810184"/>
            <a:chOff x="8873655" y="2405685"/>
            <a:chExt cx="2957287" cy="820340"/>
          </a:xfrm>
        </p:grpSpPr>
        <p:pic>
          <p:nvPicPr>
            <p:cNvPr id="62" name="그래픽 61" descr="열린 폴더 단색으로 채워진">
              <a:extLst>
                <a:ext uri="{FF2B5EF4-FFF2-40B4-BE49-F238E27FC236}">
                  <a16:creationId xmlns:a16="http://schemas.microsoft.com/office/drawing/2014/main" id="{8F2CADAB-4D02-02A3-1886-94149442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73655" y="2405685"/>
              <a:ext cx="497625" cy="82034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BE876B-C759-4CEB-46A8-BDF6C7B1300B}"/>
                </a:ext>
              </a:extLst>
            </p:cNvPr>
            <p:cNvSpPr txBox="1"/>
            <p:nvPr/>
          </p:nvSpPr>
          <p:spPr>
            <a:xfrm>
              <a:off x="9371279" y="2464497"/>
              <a:ext cx="2459663" cy="654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Train</a:t>
              </a:r>
              <a:r>
                <a:rPr lang="en-US" altLang="ko-KR" sz="36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28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</a:t>
              </a:r>
              <a:r>
                <a:rPr lang="en-US" altLang="ko-KR" sz="36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28,080</a:t>
              </a:r>
              <a:r>
                <a:rPr lang="ko-KR" altLang="en-US" sz="36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E56A1C2-F742-5142-DAE0-016AFBF131F5}"/>
              </a:ext>
            </a:extLst>
          </p:cNvPr>
          <p:cNvSpPr txBox="1"/>
          <p:nvPr/>
        </p:nvSpPr>
        <p:spPr>
          <a:xfrm>
            <a:off x="4266431" y="4591467"/>
            <a:ext cx="298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import</a:t>
            </a:r>
            <a:r>
              <a:rPr lang="en-US" altLang="ko-KR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algn="ctr"/>
            <a:r>
              <a:rPr lang="en-US" altLang="ko-KR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CV,</a:t>
            </a:r>
            <a:r>
              <a:rPr lang="ko-KR" altLang="en-US" sz="2000" dirty="0">
                <a:latin typeface="Cascadia Mono" panose="020B0609020000020004" pitchFamily="49" charset="0"/>
                <a:ea typeface="에스코어 드림 4 Regular" panose="020B0503030302020204" pitchFamily="34" charset="-127"/>
                <a:cs typeface="Cascadia Mono" panose="020B0609020000020004" pitchFamily="49" charset="0"/>
              </a:rPr>
              <a:t> </a:t>
            </a:r>
            <a:r>
              <a:rPr lang="en-US" altLang="ko-KR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OS,</a:t>
            </a:r>
            <a:r>
              <a:rPr lang="ko-KR" altLang="en-US" sz="2000" dirty="0">
                <a:latin typeface="Cascadia Mono" panose="020B0609020000020004" pitchFamily="49" charset="0"/>
                <a:ea typeface="에스코어 드림 4 Regular" panose="020B0503030302020204" pitchFamily="34" charset="-127"/>
                <a:cs typeface="Cascadia Mono" panose="020B0609020000020004" pitchFamily="49" charset="0"/>
              </a:rPr>
              <a:t> </a:t>
            </a:r>
            <a:r>
              <a:rPr lang="en-US" altLang="ko-KR" sz="20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SHUTIL, </a:t>
            </a:r>
            <a:endParaRPr lang="ko-KR" altLang="en-US" sz="2000" dirty="0">
              <a:latin typeface="Cascadia Mono" panose="020B0609020000020004" pitchFamily="49" charset="0"/>
              <a:ea typeface="에스코어 드림 4 Regular" panose="020B0503030302020204" pitchFamily="34" charset="-127"/>
              <a:cs typeface="Cascadia Mono" panose="020B0609020000020004" pitchFamily="49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71218EB-4347-D63B-5980-46FD497F03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76" y="2421052"/>
            <a:ext cx="1643195" cy="634647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id="{DF489EA3-FD9C-68F5-F64A-5899E634B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1288" y="3167676"/>
            <a:ext cx="1768735" cy="598249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5F7338D8-E007-DA4C-5470-109D073D63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5235" y="3940515"/>
            <a:ext cx="1768735" cy="339489"/>
          </a:xfrm>
          <a:prstGeom prst="rect">
            <a:avLst/>
          </a:prstGeom>
        </p:spPr>
      </p:pic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7735234-2F93-C125-41D1-BEF09BFEC9D7}"/>
              </a:ext>
            </a:extLst>
          </p:cNvPr>
          <p:cNvCxnSpPr/>
          <p:nvPr/>
        </p:nvCxnSpPr>
        <p:spPr>
          <a:xfrm>
            <a:off x="3991050" y="1458875"/>
            <a:ext cx="4212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4C278BB-2679-A246-40F7-7C2EB0655FDF}"/>
              </a:ext>
            </a:extLst>
          </p:cNvPr>
          <p:cNvCxnSpPr/>
          <p:nvPr/>
        </p:nvCxnSpPr>
        <p:spPr>
          <a:xfrm>
            <a:off x="3991052" y="1878356"/>
            <a:ext cx="4212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409F159-3457-C161-70AC-6B43F65DA376}"/>
              </a:ext>
            </a:extLst>
          </p:cNvPr>
          <p:cNvCxnSpPr/>
          <p:nvPr/>
        </p:nvCxnSpPr>
        <p:spPr>
          <a:xfrm>
            <a:off x="8601148" y="1455177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174AA9F-0FD5-A52F-46AB-3BAFB39CEA82}"/>
              </a:ext>
            </a:extLst>
          </p:cNvPr>
          <p:cNvCxnSpPr/>
          <p:nvPr/>
        </p:nvCxnSpPr>
        <p:spPr>
          <a:xfrm>
            <a:off x="8601150" y="1879421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래픽 89">
            <a:extLst>
              <a:ext uri="{FF2B5EF4-FFF2-40B4-BE49-F238E27FC236}">
                <a16:creationId xmlns:a16="http://schemas.microsoft.com/office/drawing/2014/main" id="{17935D88-30E8-DC2C-78F8-AB9724D008A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235" t="-8095" r="73610" b="8095"/>
          <a:stretch/>
        </p:blipFill>
        <p:spPr>
          <a:xfrm>
            <a:off x="1349581" y="3866552"/>
            <a:ext cx="875006" cy="850852"/>
          </a:xfrm>
          <a:prstGeom prst="rect">
            <a:avLst/>
          </a:prstGeom>
        </p:spPr>
      </p:pic>
      <p:pic>
        <p:nvPicPr>
          <p:cNvPr id="92" name="그래픽 91">
            <a:extLst>
              <a:ext uri="{FF2B5EF4-FFF2-40B4-BE49-F238E27FC236}">
                <a16:creationId xmlns:a16="http://schemas.microsoft.com/office/drawing/2014/main" id="{67871299-5D4D-84DE-2674-45EFE003BB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25070" y="3940515"/>
            <a:ext cx="875006" cy="96037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48424C7-436B-7DD2-3E05-58818E738F99}"/>
              </a:ext>
            </a:extLst>
          </p:cNvPr>
          <p:cNvSpPr txBox="1"/>
          <p:nvPr/>
        </p:nvSpPr>
        <p:spPr>
          <a:xfrm>
            <a:off x="775132" y="1501716"/>
            <a:ext cx="28080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모듈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5D8C877-6C1C-8C61-05EF-BFBCEFC9E31A}"/>
              </a:ext>
            </a:extLst>
          </p:cNvPr>
          <p:cNvCxnSpPr/>
          <p:nvPr/>
        </p:nvCxnSpPr>
        <p:spPr>
          <a:xfrm>
            <a:off x="775133" y="1456853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1E211BA-B438-3AF2-C717-B0AE9D9F3FB8}"/>
              </a:ext>
            </a:extLst>
          </p:cNvPr>
          <p:cNvCxnSpPr/>
          <p:nvPr/>
        </p:nvCxnSpPr>
        <p:spPr>
          <a:xfrm>
            <a:off x="775135" y="1881097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6EF86CB9-B87D-D89A-EFB6-AA7EDA0F6D6D}"/>
              </a:ext>
            </a:extLst>
          </p:cNvPr>
          <p:cNvSpPr/>
          <p:nvPr/>
        </p:nvSpPr>
        <p:spPr>
          <a:xfrm>
            <a:off x="3696672" y="3586662"/>
            <a:ext cx="414940" cy="484632"/>
          </a:xfrm>
          <a:prstGeom prst="rightArrow">
            <a:avLst>
              <a:gd name="adj1" fmla="val 57862"/>
              <a:gd name="adj2" fmla="val 55897"/>
            </a:avLst>
          </a:prstGeom>
          <a:solidFill>
            <a:srgbClr val="FF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C5D6D608-C7A6-8C3C-DC2E-5E84E8D7E773}"/>
              </a:ext>
            </a:extLst>
          </p:cNvPr>
          <p:cNvSpPr/>
          <p:nvPr/>
        </p:nvSpPr>
        <p:spPr>
          <a:xfrm>
            <a:off x="8100028" y="3586662"/>
            <a:ext cx="414940" cy="484632"/>
          </a:xfrm>
          <a:prstGeom prst="rightArrow">
            <a:avLst>
              <a:gd name="adj1" fmla="val 57862"/>
              <a:gd name="adj2" fmla="val 55897"/>
            </a:avLst>
          </a:prstGeom>
          <a:solidFill>
            <a:srgbClr val="FF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4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분류 모델 설계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graphicFrame>
        <p:nvGraphicFramePr>
          <p:cNvPr id="61" name="표 33">
            <a:extLst>
              <a:ext uri="{FF2B5EF4-FFF2-40B4-BE49-F238E27FC236}">
                <a16:creationId xmlns:a16="http://schemas.microsoft.com/office/drawing/2014/main" id="{31B23922-AE97-971B-99AB-9EF4EA5D0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700449"/>
              </p:ext>
            </p:extLst>
          </p:nvPr>
        </p:nvGraphicFramePr>
        <p:xfrm>
          <a:off x="3808126" y="2123439"/>
          <a:ext cx="7882254" cy="35478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26081">
                  <a:extLst>
                    <a:ext uri="{9D8B030D-6E8A-4147-A177-3AD203B41FA5}">
                      <a16:colId xmlns:a16="http://schemas.microsoft.com/office/drawing/2014/main" val="1862612016"/>
                    </a:ext>
                  </a:extLst>
                </a:gridCol>
                <a:gridCol w="1166880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200122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1089171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62936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모델설계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훈련점수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테스트점수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최종모델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44872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Mobilenet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+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(units=64 /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=0.01)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Mobilenet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+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(64,128 /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=0.01)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Resnet50 +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(64,128,256 /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=0.01)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Mobilenet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+ </a:t>
                      </a:r>
                      <a:r>
                        <a:rPr lang="ko-KR" altLang="en-US" sz="1400" b="1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(64,128,256 / 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=0.0001)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99.72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96.72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O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Mobilenet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+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=0.01)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Mobilenet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+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은닉층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(64,128 /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lr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=0.0001)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…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X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FFE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0B19915C-06C5-5B20-E60D-06D3B65C8388}"/>
              </a:ext>
            </a:extLst>
          </p:cNvPr>
          <p:cNvSpPr txBox="1"/>
          <p:nvPr/>
        </p:nvSpPr>
        <p:spPr>
          <a:xfrm>
            <a:off x="786650" y="1500040"/>
            <a:ext cx="28080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폴더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7F66022-FFDF-1897-5942-F9F1C1C29B12}"/>
              </a:ext>
            </a:extLst>
          </p:cNvPr>
          <p:cNvGrpSpPr/>
          <p:nvPr/>
        </p:nvGrpSpPr>
        <p:grpSpPr>
          <a:xfrm>
            <a:off x="885948" y="2045587"/>
            <a:ext cx="554731" cy="3601484"/>
            <a:chOff x="9100432" y="1992695"/>
            <a:chExt cx="582637" cy="3782651"/>
          </a:xfrm>
        </p:grpSpPr>
        <p:pic>
          <p:nvPicPr>
            <p:cNvPr id="64" name="그래픽 63" descr="열린 폴더 윤곽선">
              <a:extLst>
                <a:ext uri="{FF2B5EF4-FFF2-40B4-BE49-F238E27FC236}">
                  <a16:creationId xmlns:a16="http://schemas.microsoft.com/office/drawing/2014/main" id="{E1564E8C-A56F-528E-64B0-C69385A46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3" y="3059369"/>
              <a:ext cx="582630" cy="582630"/>
            </a:xfrm>
            <a:prstGeom prst="rect">
              <a:avLst/>
            </a:prstGeom>
          </p:spPr>
        </p:pic>
        <p:pic>
          <p:nvPicPr>
            <p:cNvPr id="65" name="그래픽 64" descr="열린 폴더 윤곽선">
              <a:extLst>
                <a:ext uri="{FF2B5EF4-FFF2-40B4-BE49-F238E27FC236}">
                  <a16:creationId xmlns:a16="http://schemas.microsoft.com/office/drawing/2014/main" id="{D2341704-0CB7-3B10-9F7C-0DBDA7D4C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3" y="3592706"/>
              <a:ext cx="582630" cy="582630"/>
            </a:xfrm>
            <a:prstGeom prst="rect">
              <a:avLst/>
            </a:prstGeom>
          </p:spPr>
        </p:pic>
        <p:pic>
          <p:nvPicPr>
            <p:cNvPr id="66" name="그래픽 65" descr="열린 폴더 윤곽선">
              <a:extLst>
                <a:ext uri="{FF2B5EF4-FFF2-40B4-BE49-F238E27FC236}">
                  <a16:creationId xmlns:a16="http://schemas.microsoft.com/office/drawing/2014/main" id="{F0534F7D-E82B-462B-D557-F11DC9F90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2" y="4126043"/>
              <a:ext cx="582630" cy="582630"/>
            </a:xfrm>
            <a:prstGeom prst="rect">
              <a:avLst/>
            </a:prstGeom>
          </p:spPr>
        </p:pic>
        <p:pic>
          <p:nvPicPr>
            <p:cNvPr id="67" name="그래픽 66" descr="열린 폴더 윤곽선">
              <a:extLst>
                <a:ext uri="{FF2B5EF4-FFF2-40B4-BE49-F238E27FC236}">
                  <a16:creationId xmlns:a16="http://schemas.microsoft.com/office/drawing/2014/main" id="{74652E4D-3F40-3C71-B121-CC007FE42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3" y="2526032"/>
              <a:ext cx="582630" cy="582630"/>
            </a:xfrm>
            <a:prstGeom prst="rect">
              <a:avLst/>
            </a:prstGeom>
          </p:spPr>
        </p:pic>
        <p:pic>
          <p:nvPicPr>
            <p:cNvPr id="68" name="그래픽 67" descr="열린 폴더 윤곽선">
              <a:extLst>
                <a:ext uri="{FF2B5EF4-FFF2-40B4-BE49-F238E27FC236}">
                  <a16:creationId xmlns:a16="http://schemas.microsoft.com/office/drawing/2014/main" id="{04D32775-6F48-5967-3BFD-E35688DED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2" y="4659380"/>
              <a:ext cx="582630" cy="582630"/>
            </a:xfrm>
            <a:prstGeom prst="rect">
              <a:avLst/>
            </a:prstGeom>
          </p:spPr>
        </p:pic>
        <p:pic>
          <p:nvPicPr>
            <p:cNvPr id="69" name="그래픽 68" descr="열린 폴더 윤곽선">
              <a:extLst>
                <a:ext uri="{FF2B5EF4-FFF2-40B4-BE49-F238E27FC236}">
                  <a16:creationId xmlns:a16="http://schemas.microsoft.com/office/drawing/2014/main" id="{0978DCFF-3450-F776-B07F-B1D1C765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9" y="5192716"/>
              <a:ext cx="582630" cy="582630"/>
            </a:xfrm>
            <a:prstGeom prst="rect">
              <a:avLst/>
            </a:prstGeom>
          </p:spPr>
        </p:pic>
        <p:pic>
          <p:nvPicPr>
            <p:cNvPr id="70" name="그래픽 69" descr="열린 폴더 윤곽선">
              <a:extLst>
                <a:ext uri="{FF2B5EF4-FFF2-40B4-BE49-F238E27FC236}">
                  <a16:creationId xmlns:a16="http://schemas.microsoft.com/office/drawing/2014/main" id="{4A07AA2C-6552-9D0E-D65A-A2908C451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100433" y="1992695"/>
              <a:ext cx="582630" cy="58263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901AC96-1614-76B7-8795-8DC03E61697B}"/>
              </a:ext>
            </a:extLst>
          </p:cNvPr>
          <p:cNvGrpSpPr/>
          <p:nvPr/>
        </p:nvGrpSpPr>
        <p:grpSpPr>
          <a:xfrm>
            <a:off x="1566919" y="2132729"/>
            <a:ext cx="2718755" cy="3538574"/>
            <a:chOff x="9741201" y="2089885"/>
            <a:chExt cx="2240486" cy="353857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1ED3E8C-C3F2-4C97-A1B3-FC579CBF8926}"/>
                </a:ext>
              </a:extLst>
            </p:cNvPr>
            <p:cNvSpPr txBox="1"/>
            <p:nvPr/>
          </p:nvSpPr>
          <p:spPr>
            <a:xfrm>
              <a:off x="9741201" y="3156559"/>
              <a:ext cx="2240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Tteokbokki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3695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A3EAA53-87D6-AE03-FD77-87909996C966}"/>
                </a:ext>
              </a:extLst>
            </p:cNvPr>
            <p:cNvSpPr txBox="1"/>
            <p:nvPr/>
          </p:nvSpPr>
          <p:spPr>
            <a:xfrm>
              <a:off x="9741202" y="3689896"/>
              <a:ext cx="1613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Pasta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3562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F709805-669C-86DC-2530-3C97558AA589}"/>
                </a:ext>
              </a:extLst>
            </p:cNvPr>
            <p:cNvSpPr txBox="1"/>
            <p:nvPr/>
          </p:nvSpPr>
          <p:spPr>
            <a:xfrm>
              <a:off x="9741201" y="4223233"/>
              <a:ext cx="1519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Sushi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3650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910456-8054-5BEE-3506-3E1FB60A7087}"/>
                </a:ext>
              </a:extLst>
            </p:cNvPr>
            <p:cNvSpPr txBox="1"/>
            <p:nvPr/>
          </p:nvSpPr>
          <p:spPr>
            <a:xfrm>
              <a:off x="9741201" y="2623222"/>
              <a:ext cx="1782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Pizza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4813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8A0571E-9283-FA0E-035F-E15D3B044805}"/>
                </a:ext>
              </a:extLst>
            </p:cNvPr>
            <p:cNvSpPr txBox="1"/>
            <p:nvPr/>
          </p:nvSpPr>
          <p:spPr>
            <a:xfrm>
              <a:off x="9741201" y="4756570"/>
              <a:ext cx="15198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Burger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4024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C759C1B-EFEF-F781-E746-8E285C1FE193}"/>
                </a:ext>
              </a:extLst>
            </p:cNvPr>
            <p:cNvSpPr txBox="1"/>
            <p:nvPr/>
          </p:nvSpPr>
          <p:spPr>
            <a:xfrm>
              <a:off x="9741202" y="5289905"/>
              <a:ext cx="1862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Porkcutlet</a:t>
              </a:r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4756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1D4EF11-7DD8-2B5B-AB9C-C7D0089C4C6B}"/>
                </a:ext>
              </a:extLst>
            </p:cNvPr>
            <p:cNvSpPr txBox="1"/>
            <p:nvPr/>
          </p:nvSpPr>
          <p:spPr>
            <a:xfrm>
              <a:off x="9741201" y="2089885"/>
              <a:ext cx="1945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Chicken </a:t>
              </a:r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 3580</a:t>
              </a:r>
              <a:r>
                <a:rPr lang="ko-KR" altLang="en-US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</a:t>
              </a:r>
              <a:endPara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5D30FD5-0FE1-9DEC-B042-7F227AE0A693}"/>
              </a:ext>
            </a:extLst>
          </p:cNvPr>
          <p:cNvCxnSpPr/>
          <p:nvPr/>
        </p:nvCxnSpPr>
        <p:spPr>
          <a:xfrm>
            <a:off x="786651" y="1455177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4DE0656D-2F60-75F5-E3EC-C064F9463186}"/>
              </a:ext>
            </a:extLst>
          </p:cNvPr>
          <p:cNvCxnSpPr/>
          <p:nvPr/>
        </p:nvCxnSpPr>
        <p:spPr>
          <a:xfrm>
            <a:off x="786653" y="1879421"/>
            <a:ext cx="2808000" cy="0"/>
          </a:xfrm>
          <a:prstGeom prst="line">
            <a:avLst/>
          </a:prstGeom>
          <a:ln w="28575">
            <a:solidFill>
              <a:srgbClr val="FFA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C5E6794-7D25-AA2B-776D-B45D37B75BE0}"/>
              </a:ext>
            </a:extLst>
          </p:cNvPr>
          <p:cNvGrpSpPr/>
          <p:nvPr/>
        </p:nvGrpSpPr>
        <p:grpSpPr>
          <a:xfrm>
            <a:off x="3991049" y="1458875"/>
            <a:ext cx="7547015" cy="419481"/>
            <a:chOff x="3991050" y="1458875"/>
            <a:chExt cx="4212002" cy="419481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489B400-6E0F-EB0F-FD79-4F2745EE8BCD}"/>
                </a:ext>
              </a:extLst>
            </p:cNvPr>
            <p:cNvSpPr txBox="1"/>
            <p:nvPr/>
          </p:nvSpPr>
          <p:spPr>
            <a:xfrm>
              <a:off x="3991050" y="1503738"/>
              <a:ext cx="421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>
                  <a:latin typeface="나눔바른펜" panose="020B0503000000000000" pitchFamily="50" charset="-127"/>
                  <a:ea typeface="나눔바른펜" panose="020B0503000000000000" pitchFamily="50" charset="-127"/>
                </a:defRPr>
              </a:lvl1pPr>
            </a:lstStyle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모델설계</a:t>
              </a: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A4292188-E334-66D9-6D86-CFC20908D923}"/>
                </a:ext>
              </a:extLst>
            </p:cNvPr>
            <p:cNvCxnSpPr>
              <a:cxnSpLocks/>
            </p:cNvCxnSpPr>
            <p:nvPr/>
          </p:nvCxnSpPr>
          <p:spPr>
            <a:xfrm>
              <a:off x="3991050" y="1458875"/>
              <a:ext cx="4212000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AF8A501-35F8-7F0A-E039-54E161E5C941}"/>
                </a:ext>
              </a:extLst>
            </p:cNvPr>
            <p:cNvCxnSpPr>
              <a:cxnSpLocks/>
            </p:cNvCxnSpPr>
            <p:nvPr/>
          </p:nvCxnSpPr>
          <p:spPr>
            <a:xfrm>
              <a:off x="3991052" y="1878356"/>
              <a:ext cx="4212000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2980F761-D976-B2A1-0957-41D30A7ADFFD}"/>
              </a:ext>
            </a:extLst>
          </p:cNvPr>
          <p:cNvSpPr/>
          <p:nvPr/>
        </p:nvSpPr>
        <p:spPr>
          <a:xfrm>
            <a:off x="321692" y="3586662"/>
            <a:ext cx="414940" cy="484632"/>
          </a:xfrm>
          <a:prstGeom prst="rightArrow">
            <a:avLst>
              <a:gd name="adj1" fmla="val 57862"/>
              <a:gd name="adj2" fmla="val 55897"/>
            </a:avLst>
          </a:prstGeom>
          <a:solidFill>
            <a:srgbClr val="FF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2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분류 모델 설계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4" name="그림 3" descr="그룹, 여러개이(가) 표시된 사진&#10;&#10;자동 생성된 설명">
            <a:extLst>
              <a:ext uri="{FF2B5EF4-FFF2-40B4-BE49-F238E27FC236}">
                <a16:creationId xmlns:a16="http://schemas.microsoft.com/office/drawing/2014/main" id="{CE6BE7A4-1309-4F5C-F7ED-04E5FC17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6" y="1245354"/>
            <a:ext cx="7344413" cy="5260221"/>
          </a:xfrm>
          <a:prstGeom prst="rect">
            <a:avLst/>
          </a:prstGeom>
        </p:spPr>
      </p:pic>
      <p:pic>
        <p:nvPicPr>
          <p:cNvPr id="65" name="그래픽 64" descr="확인 표시 단색으로 채워진">
            <a:extLst>
              <a:ext uri="{FF2B5EF4-FFF2-40B4-BE49-F238E27FC236}">
                <a16:creationId xmlns:a16="http://schemas.microsoft.com/office/drawing/2014/main" id="{345743DF-26A3-0177-91CC-630B82200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1776" y="1396441"/>
            <a:ext cx="914400" cy="914400"/>
          </a:xfrm>
          <a:prstGeom prst="rect">
            <a:avLst/>
          </a:prstGeom>
        </p:spPr>
      </p:pic>
      <p:pic>
        <p:nvPicPr>
          <p:cNvPr id="66" name="그래픽 65" descr="확인 표시 단색으로 채워진">
            <a:extLst>
              <a:ext uri="{FF2B5EF4-FFF2-40B4-BE49-F238E27FC236}">
                <a16:creationId xmlns:a16="http://schemas.microsoft.com/office/drawing/2014/main" id="{99AAA911-30DE-383F-369E-647CF9717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1031" y="3210385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10B608B-80C3-4903-8B05-051FF4C89242}"/>
              </a:ext>
            </a:extLst>
          </p:cNvPr>
          <p:cNvSpPr txBox="1"/>
          <p:nvPr/>
        </p:nvSpPr>
        <p:spPr>
          <a:xfrm>
            <a:off x="8713794" y="1938501"/>
            <a:ext cx="2985991" cy="2068651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MobileNet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Lr(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= 0.00001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은닉층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Epochs = 50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Batch_size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128</a:t>
            </a:r>
          </a:p>
          <a:p>
            <a:pPr marL="514350" indent="-514350">
              <a:buAutoNum type="arabicPeriod"/>
            </a:pPr>
            <a:endParaRPr lang="en-US" altLang="ko-KR" sz="1050" dirty="0">
              <a:solidFill>
                <a:schemeClr val="accent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070DB91-C283-6117-0D12-C8ACD84BE5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/>
          <a:stretch/>
        </p:blipFill>
        <p:spPr>
          <a:xfrm>
            <a:off x="8583529" y="3890356"/>
            <a:ext cx="3116256" cy="2483397"/>
          </a:xfrm>
          <a:prstGeom prst="rect">
            <a:avLst/>
          </a:prstGeom>
        </p:spPr>
      </p:pic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9A43826A-CC7A-1CC7-1A3E-B0AFD3577C9E}"/>
              </a:ext>
            </a:extLst>
          </p:cNvPr>
          <p:cNvSpPr/>
          <p:nvPr/>
        </p:nvSpPr>
        <p:spPr>
          <a:xfrm>
            <a:off x="8071997" y="3693458"/>
            <a:ext cx="414940" cy="484632"/>
          </a:xfrm>
          <a:prstGeom prst="rightArrow">
            <a:avLst>
              <a:gd name="adj1" fmla="val 57862"/>
              <a:gd name="adj2" fmla="val 55897"/>
            </a:avLst>
          </a:prstGeom>
          <a:solidFill>
            <a:srgbClr val="FF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84B41-C0F2-715D-E7F5-B7479FF962A5}"/>
              </a:ext>
            </a:extLst>
          </p:cNvPr>
          <p:cNvSpPr txBox="1"/>
          <p:nvPr/>
        </p:nvSpPr>
        <p:spPr>
          <a:xfrm>
            <a:off x="7885939" y="1484309"/>
            <a:ext cx="3790948" cy="369332"/>
          </a:xfrm>
          <a:prstGeom prst="rect">
            <a:avLst/>
          </a:prstGeom>
          <a:solidFill>
            <a:srgbClr val="FFA07A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모델</a:t>
            </a:r>
          </a:p>
        </p:txBody>
      </p:sp>
    </p:spTree>
    <p:extLst>
      <p:ext uri="{BB962C8B-B14F-4D97-AF65-F5344CB8AC3E}">
        <p14:creationId xmlns:p14="http://schemas.microsoft.com/office/powerpoint/2010/main" val="298779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텍스트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ADF573A-98A3-17A5-17E6-96E5B62F9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41"/>
          <a:stretch/>
        </p:blipFill>
        <p:spPr>
          <a:xfrm>
            <a:off x="4075788" y="1588694"/>
            <a:ext cx="3718579" cy="461034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59801C-F2A5-91F4-32F4-655CD300FFAA}"/>
              </a:ext>
            </a:extLst>
          </p:cNvPr>
          <p:cNvSpPr/>
          <p:nvPr/>
        </p:nvSpPr>
        <p:spPr>
          <a:xfrm>
            <a:off x="4470076" y="1700292"/>
            <a:ext cx="889603" cy="222401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038E5C-0B76-A385-EDE1-1B4303E9DF16}"/>
              </a:ext>
            </a:extLst>
          </p:cNvPr>
          <p:cNvSpPr/>
          <p:nvPr/>
        </p:nvSpPr>
        <p:spPr>
          <a:xfrm>
            <a:off x="4489126" y="2354138"/>
            <a:ext cx="2501326" cy="2355437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6BD2D7-9422-5FAE-B4B3-15B81C37B130}"/>
              </a:ext>
            </a:extLst>
          </p:cNvPr>
          <p:cNvSpPr/>
          <p:nvPr/>
        </p:nvSpPr>
        <p:spPr>
          <a:xfrm>
            <a:off x="4489125" y="4807096"/>
            <a:ext cx="2902275" cy="275672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601DB8-6CF0-12D5-4308-A2B43FDDDF07}"/>
              </a:ext>
            </a:extLst>
          </p:cNvPr>
          <p:cNvSpPr/>
          <p:nvPr/>
        </p:nvSpPr>
        <p:spPr>
          <a:xfrm>
            <a:off x="4075787" y="5409361"/>
            <a:ext cx="603411" cy="215008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47CA5D2-2794-720B-AE4F-5B4D8B168580}"/>
              </a:ext>
            </a:extLst>
          </p:cNvPr>
          <p:cNvCxnSpPr>
            <a:cxnSpLocks/>
            <a:stCxn id="33" idx="3"/>
            <a:endCxn id="41" idx="1"/>
          </p:cNvCxnSpPr>
          <p:nvPr/>
        </p:nvCxnSpPr>
        <p:spPr>
          <a:xfrm>
            <a:off x="5359679" y="1811493"/>
            <a:ext cx="3689031" cy="638063"/>
          </a:xfrm>
          <a:prstGeom prst="straightConnector1">
            <a:avLst/>
          </a:prstGeom>
          <a:ln w="9525" cap="flat" cmpd="sng" algn="ctr">
            <a:solidFill>
              <a:srgbClr val="FFA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85416DC-FBD6-891D-6AA1-D040ED93B129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6990452" y="3377033"/>
            <a:ext cx="2058258" cy="154824"/>
          </a:xfrm>
          <a:prstGeom prst="straightConnector1">
            <a:avLst/>
          </a:prstGeom>
          <a:ln w="9525" cap="flat" cmpd="sng" algn="ctr">
            <a:solidFill>
              <a:srgbClr val="FFA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8ECE9EC-17CC-D2A2-33ED-B2DD7D4B2A1C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7391400" y="4358363"/>
            <a:ext cx="1663914" cy="586569"/>
          </a:xfrm>
          <a:prstGeom prst="straightConnector1">
            <a:avLst/>
          </a:prstGeom>
          <a:ln w="9525" cap="flat" cmpd="sng" algn="ctr">
            <a:solidFill>
              <a:srgbClr val="FFA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1FDCA2B-1094-9DE8-561F-9FADD06834B2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4679198" y="5375524"/>
            <a:ext cx="4376116" cy="141341"/>
          </a:xfrm>
          <a:prstGeom prst="straightConnector1">
            <a:avLst/>
          </a:prstGeom>
          <a:ln w="9525" cap="flat" cmpd="sng" algn="ctr">
            <a:solidFill>
              <a:srgbClr val="FFA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9B77463-CC99-B587-D69F-13BAF57D6142}"/>
              </a:ext>
            </a:extLst>
          </p:cNvPr>
          <p:cNvSpPr txBox="1"/>
          <p:nvPr/>
        </p:nvSpPr>
        <p:spPr>
          <a:xfrm>
            <a:off x="9048710" y="2280279"/>
            <a:ext cx="225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계정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43520-2064-B70D-26B1-FEBA292A5C34}"/>
              </a:ext>
            </a:extLst>
          </p:cNvPr>
          <p:cNvSpPr txBox="1"/>
          <p:nvPr/>
        </p:nvSpPr>
        <p:spPr>
          <a:xfrm>
            <a:off x="9048710" y="3207756"/>
            <a:ext cx="2492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Contents(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 본문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487023-7114-218B-A65C-20280D7566CB}"/>
              </a:ext>
            </a:extLst>
          </p:cNvPr>
          <p:cNvSpPr txBox="1"/>
          <p:nvPr/>
        </p:nvSpPr>
        <p:spPr>
          <a:xfrm>
            <a:off x="9055314" y="4189086"/>
            <a:ext cx="2479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Tags(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 해시태그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53FF53-8755-4752-E5D4-5B0E14F5B497}"/>
              </a:ext>
            </a:extLst>
          </p:cNvPr>
          <p:cNvSpPr txBox="1"/>
          <p:nvPr/>
        </p:nvSpPr>
        <p:spPr>
          <a:xfrm>
            <a:off x="9055314" y="5206247"/>
            <a:ext cx="1750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Likes(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좋아요수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880211D-49A3-AB72-93FB-7CCE13168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" t="6154" r="45048" b="6786"/>
          <a:stretch/>
        </p:blipFill>
        <p:spPr>
          <a:xfrm>
            <a:off x="911402" y="2079623"/>
            <a:ext cx="3012827" cy="32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9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텍스트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B29D47C-F847-A7FE-A916-53C9AFB2F57F}"/>
              </a:ext>
            </a:extLst>
          </p:cNvPr>
          <p:cNvSpPr txBox="1"/>
          <p:nvPr/>
        </p:nvSpPr>
        <p:spPr>
          <a:xfrm>
            <a:off x="8654532" y="2468262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ID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차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3FC9B-CECE-7A17-9589-7815BE47B902}"/>
              </a:ext>
            </a:extLst>
          </p:cNvPr>
          <p:cNvSpPr txBox="1"/>
          <p:nvPr/>
        </p:nvSpPr>
        <p:spPr>
          <a:xfrm>
            <a:off x="8611161" y="3441130"/>
            <a:ext cx="2032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Followers(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팔로워수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F35D7-8A47-EC38-DA47-AB0EDF6EFF08}"/>
              </a:ext>
            </a:extLst>
          </p:cNvPr>
          <p:cNvSpPr txBox="1"/>
          <p:nvPr/>
        </p:nvSpPr>
        <p:spPr>
          <a:xfrm>
            <a:off x="8611161" y="4689404"/>
            <a:ext cx="2097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Post_num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게시글수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_Pro Bold" panose="00000800000000000000" pitchFamily="50" charset="-127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BC96C1-CC01-195B-C63A-F7D44565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4" y="1461466"/>
            <a:ext cx="6064246" cy="490920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FCF644-00CD-315F-F6C9-B2199818E8F4}"/>
              </a:ext>
            </a:extLst>
          </p:cNvPr>
          <p:cNvSpPr/>
          <p:nvPr/>
        </p:nvSpPr>
        <p:spPr>
          <a:xfrm>
            <a:off x="3143727" y="1804633"/>
            <a:ext cx="477847" cy="171081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45837F-0A93-4154-7547-FEDC328E9C61}"/>
              </a:ext>
            </a:extLst>
          </p:cNvPr>
          <p:cNvSpPr/>
          <p:nvPr/>
        </p:nvSpPr>
        <p:spPr>
          <a:xfrm>
            <a:off x="3868088" y="1804633"/>
            <a:ext cx="508378" cy="171081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75F4E6-A3A1-6D5A-52CC-AC096DCC09C7}"/>
              </a:ext>
            </a:extLst>
          </p:cNvPr>
          <p:cNvSpPr/>
          <p:nvPr/>
        </p:nvSpPr>
        <p:spPr>
          <a:xfrm>
            <a:off x="3096102" y="1486694"/>
            <a:ext cx="1087383" cy="247034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2E59AA9-478C-621F-32BE-964FC4B0AFDB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>
            <a:off x="4183485" y="1610211"/>
            <a:ext cx="4471047" cy="1027328"/>
          </a:xfrm>
          <a:prstGeom prst="straightConnector1">
            <a:avLst/>
          </a:prstGeom>
          <a:ln w="9525" cap="flat" cmpd="sng" algn="ctr">
            <a:solidFill>
              <a:srgbClr val="FFA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060CDCC-DA61-A4FE-68C7-464B6D27B9D1}"/>
              </a:ext>
            </a:extLst>
          </p:cNvPr>
          <p:cNvCxnSpPr>
            <a:cxnSpLocks/>
            <a:stCxn id="19" idx="3"/>
            <a:endCxn id="5" idx="1"/>
          </p:cNvCxnSpPr>
          <p:nvPr/>
        </p:nvCxnSpPr>
        <p:spPr>
          <a:xfrm>
            <a:off x="4376466" y="1890174"/>
            <a:ext cx="4234695" cy="1720233"/>
          </a:xfrm>
          <a:prstGeom prst="straightConnector1">
            <a:avLst/>
          </a:prstGeom>
          <a:ln w="9525" cap="flat" cmpd="sng" algn="ctr">
            <a:solidFill>
              <a:srgbClr val="FFA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BA0DA6F-754B-4117-EA3C-115E6C63EDBB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621574" y="1890174"/>
            <a:ext cx="4989587" cy="2968507"/>
          </a:xfrm>
          <a:prstGeom prst="straightConnector1">
            <a:avLst/>
          </a:prstGeom>
          <a:ln w="9525" cap="flat" cmpd="sng" algn="ctr">
            <a:solidFill>
              <a:srgbClr val="FFA07A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555DB51F-ADAD-75D1-8FE4-F2F3A2DF1DB6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93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텍스트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555DB51F-ADAD-75D1-8FE4-F2F3A2DF1DB6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7E5D3-E817-534E-014A-A324E5429A17}"/>
              </a:ext>
            </a:extLst>
          </p:cNvPr>
          <p:cNvSpPr txBox="1"/>
          <p:nvPr/>
        </p:nvSpPr>
        <p:spPr>
          <a:xfrm>
            <a:off x="742951" y="1484309"/>
            <a:ext cx="6305550" cy="369332"/>
          </a:xfrm>
          <a:prstGeom prst="rect">
            <a:avLst/>
          </a:prstGeom>
          <a:noFill/>
          <a:ln>
            <a:solidFill>
              <a:srgbClr val="FFA07A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9" name="표 33">
            <a:extLst>
              <a:ext uri="{FF2B5EF4-FFF2-40B4-BE49-F238E27FC236}">
                <a16:creationId xmlns:a16="http://schemas.microsoft.com/office/drawing/2014/main" id="{08D1AEC4-CAE9-975D-876C-388A31A5E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044815"/>
              </p:ext>
            </p:extLst>
          </p:nvPr>
        </p:nvGraphicFramePr>
        <p:xfrm>
          <a:off x="742950" y="1936290"/>
          <a:ext cx="6305550" cy="42778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5334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685359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2584857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345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변수 이름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방향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FFA0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Category(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음식이름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인스타그램 계정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Category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Post_num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게시글수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Followers(</a:t>
                      </a: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팔로워수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Contents(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게시글 본문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Category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정규표현식으로 특수문자 삭제</a:t>
                      </a: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게시글 해시태그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Category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정규표현식으로 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#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을 기준으로 추출</a:t>
                      </a: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Tags_sum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(Tags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999275"/>
                  </a:ext>
                </a:extLst>
              </a:tr>
              <a:tr h="32666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Tags_count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빈도수 태그와 중복 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4690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Tags_rate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태그 중복 비율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en-US" altLang="ko-KR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Tags_count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en-US" altLang="ko-KR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Tags_sum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)*100</a:t>
                      </a:r>
                      <a:endParaRPr lang="ko-KR" alt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177156"/>
                  </a:ext>
                </a:extLst>
              </a:tr>
              <a:tr h="570275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Likes(</a:t>
                      </a:r>
                      <a:r>
                        <a:rPr lang="ko-KR" alt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좋아요수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Category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‘가장 먼저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좋아요를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눌러보세요’ →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'</a:t>
                      </a:r>
                      <a:r>
                        <a:rPr lang="en-US" altLang="ko-KR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oo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님이 좋아합니다’ → </a:t>
                      </a:r>
                      <a:r>
                        <a:rPr lang="en-US" altLang="ko-KR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여러명이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좋아합니다’ → </a:t>
                      </a:r>
                      <a:r>
                        <a:rPr lang="ko-KR" altLang="en-US" sz="900" dirty="0" err="1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중간값으로</a:t>
                      </a: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대체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87280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Scaled_likes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(Likes 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정규화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37317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Contents_len</a:t>
                      </a:r>
                      <a:r>
                        <a:rPr 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(Contents</a:t>
                      </a:r>
                      <a:r>
                        <a:rPr lang="ko-KR" altLang="en-US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글자수</a:t>
                      </a:r>
                      <a:r>
                        <a:rPr lang="en-US" altLang="ko-KR" sz="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sz="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rgbClr val="FFA07A">
                        <a:alpha val="2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3874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2A9D00-B4C7-28FF-7962-C45C6A4F138B}"/>
              </a:ext>
            </a:extLst>
          </p:cNvPr>
          <p:cNvSpPr txBox="1"/>
          <p:nvPr/>
        </p:nvSpPr>
        <p:spPr>
          <a:xfrm>
            <a:off x="7885939" y="1484309"/>
            <a:ext cx="3790948" cy="369332"/>
          </a:xfrm>
          <a:prstGeom prst="rect">
            <a:avLst/>
          </a:prstGeom>
          <a:solidFill>
            <a:srgbClr val="FFA07A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데이터셋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878CE1A-CD52-28BD-7DCA-9D6CE95E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938" y="2231195"/>
            <a:ext cx="3790949" cy="25634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8CB3288-0F6C-432C-6C7D-F8BFEE31C530}"/>
              </a:ext>
            </a:extLst>
          </p:cNvPr>
          <p:cNvSpPr txBox="1"/>
          <p:nvPr/>
        </p:nvSpPr>
        <p:spPr>
          <a:xfrm>
            <a:off x="8089627" y="4892999"/>
            <a:ext cx="3381584" cy="1259777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13,330</a:t>
            </a:r>
            <a:r>
              <a:rPr lang="ko-KR" altLang="en-US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데이터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변수 및 파생변수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2D44F87C-9233-38EB-1F5A-23296DC033F3}"/>
              </a:ext>
            </a:extLst>
          </p:cNvPr>
          <p:cNvSpPr/>
          <p:nvPr/>
        </p:nvSpPr>
        <p:spPr>
          <a:xfrm>
            <a:off x="7281422" y="3722033"/>
            <a:ext cx="414940" cy="484632"/>
          </a:xfrm>
          <a:prstGeom prst="rightArrow">
            <a:avLst>
              <a:gd name="adj1" fmla="val 57862"/>
              <a:gd name="adj2" fmla="val 55897"/>
            </a:avLst>
          </a:prstGeom>
          <a:solidFill>
            <a:srgbClr val="FF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61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https://finalproject/finale/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본론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A011484-8D98-C671-740F-E2D5F7956FC1}"/>
              </a:ext>
            </a:extLst>
          </p:cNvPr>
          <p:cNvSpPr txBox="1"/>
          <p:nvPr/>
        </p:nvSpPr>
        <p:spPr>
          <a:xfrm>
            <a:off x="6731359" y="1306238"/>
            <a:ext cx="10587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nherit"/>
              </a:rPr>
              <a:t>인기 게시물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3" name="그림 72" descr="음식, 페퍼로니, 그릇, 실내이(가) 표시된 사진&#10;&#10;자동 생성된 설명">
            <a:extLst>
              <a:ext uri="{FF2B5EF4-FFF2-40B4-BE49-F238E27FC236}">
                <a16:creationId xmlns:a16="http://schemas.microsoft.com/office/drawing/2014/main" id="{54CC4AAB-CF92-EE85-7BF6-02EE5C544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57" y="4710249"/>
            <a:ext cx="1440000" cy="1440000"/>
          </a:xfrm>
          <a:prstGeom prst="rect">
            <a:avLst/>
          </a:prstGeom>
        </p:spPr>
      </p:pic>
      <p:pic>
        <p:nvPicPr>
          <p:cNvPr id="74" name="그림 73" descr="음식, 테이블, 그릇, 고기이(가) 표시된 사진&#10;&#10;자동 생성된 설명">
            <a:extLst>
              <a:ext uri="{FF2B5EF4-FFF2-40B4-BE49-F238E27FC236}">
                <a16:creationId xmlns:a16="http://schemas.microsoft.com/office/drawing/2014/main" id="{C8D84652-FB0A-8F5B-0DA5-7296CE573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08" y="4709170"/>
            <a:ext cx="1440000" cy="1440000"/>
          </a:xfrm>
          <a:prstGeom prst="rect">
            <a:avLst/>
          </a:prstGeom>
        </p:spPr>
      </p:pic>
      <p:pic>
        <p:nvPicPr>
          <p:cNvPr id="75" name="그림 74" descr="테이블, 음식, 목재의, 그릇이(가) 표시된 사진&#10;&#10;자동 생성된 설명">
            <a:extLst>
              <a:ext uri="{FF2B5EF4-FFF2-40B4-BE49-F238E27FC236}">
                <a16:creationId xmlns:a16="http://schemas.microsoft.com/office/drawing/2014/main" id="{47183028-2097-E546-66F6-A92AE3798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46" y="4712151"/>
            <a:ext cx="1440000" cy="1440000"/>
          </a:xfrm>
          <a:prstGeom prst="rect">
            <a:avLst/>
          </a:prstGeom>
        </p:spPr>
      </p:pic>
      <p:pic>
        <p:nvPicPr>
          <p:cNvPr id="76" name="그림 75" descr="플레이트, 테이블, 음식, 그릇이(가) 표시된 사진&#10;&#10;자동 생성된 설명">
            <a:extLst>
              <a:ext uri="{FF2B5EF4-FFF2-40B4-BE49-F238E27FC236}">
                <a16:creationId xmlns:a16="http://schemas.microsoft.com/office/drawing/2014/main" id="{139559CA-3EE0-0E53-6AB2-2980FC85C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96" y="3169827"/>
            <a:ext cx="1440000" cy="1440000"/>
          </a:xfrm>
          <a:prstGeom prst="rect">
            <a:avLst/>
          </a:prstGeom>
        </p:spPr>
      </p:pic>
      <p:pic>
        <p:nvPicPr>
          <p:cNvPr id="77" name="그림 76" descr="바위이(가) 표시된 사진&#10;&#10;자동 생성된 설명">
            <a:extLst>
              <a:ext uri="{FF2B5EF4-FFF2-40B4-BE49-F238E27FC236}">
                <a16:creationId xmlns:a16="http://schemas.microsoft.com/office/drawing/2014/main" id="{347EA6C7-2727-E14C-77C2-CA2E096DC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123" y="1629404"/>
            <a:ext cx="1440000" cy="1440000"/>
          </a:xfrm>
          <a:prstGeom prst="rect">
            <a:avLst/>
          </a:prstGeom>
        </p:spPr>
      </p:pic>
      <p:pic>
        <p:nvPicPr>
          <p:cNvPr id="78" name="그림 77" descr="플레이트, 음식, 고기, 간식용음식이(가) 표시된 사진&#10;&#10;자동 생성된 설명">
            <a:extLst>
              <a:ext uri="{FF2B5EF4-FFF2-40B4-BE49-F238E27FC236}">
                <a16:creationId xmlns:a16="http://schemas.microsoft.com/office/drawing/2014/main" id="{1D961307-35AA-B2E7-49C0-BE33AD36AD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3163358"/>
            <a:ext cx="1440000" cy="1440000"/>
          </a:xfrm>
          <a:prstGeom prst="rect">
            <a:avLst/>
          </a:prstGeom>
        </p:spPr>
      </p:pic>
      <p:pic>
        <p:nvPicPr>
          <p:cNvPr id="79" name="그림 78" descr="음식, 플레이트, 실내, 닫기이(가) 표시된 사진&#10;&#10;자동 생성된 설명">
            <a:extLst>
              <a:ext uri="{FF2B5EF4-FFF2-40B4-BE49-F238E27FC236}">
                <a16:creationId xmlns:a16="http://schemas.microsoft.com/office/drawing/2014/main" id="{DB5FF7CE-70E0-70BC-EAC9-EAE725163B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775" y="3169485"/>
            <a:ext cx="1440000" cy="1431384"/>
          </a:xfrm>
          <a:prstGeom prst="rect">
            <a:avLst/>
          </a:prstGeom>
        </p:spPr>
      </p:pic>
      <p:pic>
        <p:nvPicPr>
          <p:cNvPr id="80" name="그림 79" descr="음식, 더미이(가) 표시된 사진&#10;&#10;자동 생성된 설명">
            <a:extLst>
              <a:ext uri="{FF2B5EF4-FFF2-40B4-BE49-F238E27FC236}">
                <a16:creationId xmlns:a16="http://schemas.microsoft.com/office/drawing/2014/main" id="{C3AB713F-8CC5-FD1F-6231-11CCE4E26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96" y="1632786"/>
            <a:ext cx="1440000" cy="1440000"/>
          </a:xfrm>
          <a:prstGeom prst="rect">
            <a:avLst/>
          </a:prstGeom>
        </p:spPr>
      </p:pic>
      <p:pic>
        <p:nvPicPr>
          <p:cNvPr id="81" name="그림 80" descr="음식, 그릇, 먹힌, 고기이(가) 표시된 사진&#10;&#10;자동 생성된 설명">
            <a:extLst>
              <a:ext uri="{FF2B5EF4-FFF2-40B4-BE49-F238E27FC236}">
                <a16:creationId xmlns:a16="http://schemas.microsoft.com/office/drawing/2014/main" id="{F282A344-FA03-63FB-61CF-233008A355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49" y="1633443"/>
            <a:ext cx="1440000" cy="1440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3DF7B27-B070-0C1F-9273-6DE0E27BE0B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103" t="122" r="-1"/>
          <a:stretch/>
        </p:blipFill>
        <p:spPr>
          <a:xfrm flipH="1">
            <a:off x="12041932" y="970844"/>
            <a:ext cx="156417" cy="58608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1924B9-B5C8-0789-9DD3-3B6D1D581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9738" y="3338552"/>
            <a:ext cx="3307644" cy="53307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1FD1FEC-2293-5D0E-6506-1D7F314534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5612"/>
          <a:stretch/>
        </p:blipFill>
        <p:spPr>
          <a:xfrm>
            <a:off x="7132448" y="6401124"/>
            <a:ext cx="3847412" cy="3923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D13E15-B4A0-AF73-E55C-606A9F2BE5DA}"/>
              </a:ext>
            </a:extLst>
          </p:cNvPr>
          <p:cNvGrpSpPr/>
          <p:nvPr/>
        </p:nvGrpSpPr>
        <p:grpSpPr>
          <a:xfrm>
            <a:off x="372863" y="973193"/>
            <a:ext cx="6046342" cy="5870017"/>
            <a:chOff x="372863" y="973193"/>
            <a:chExt cx="6046342" cy="587001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626F44-31E0-DCDF-0DCD-A71665EA9BD0}"/>
                </a:ext>
              </a:extLst>
            </p:cNvPr>
            <p:cNvGrpSpPr/>
            <p:nvPr/>
          </p:nvGrpSpPr>
          <p:grpSpPr>
            <a:xfrm>
              <a:off x="372863" y="973193"/>
              <a:ext cx="6046342" cy="5870017"/>
              <a:chOff x="372863" y="973193"/>
              <a:chExt cx="6046342" cy="5870017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AA32BCE-0FB1-588E-9F7B-8B6E8EE92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63" y="985356"/>
                <a:ext cx="2184171" cy="585785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AC2BD92-9DBA-C64A-4780-D8C55BF29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4600" y="973193"/>
                <a:ext cx="3904605" cy="5860824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763D3F5F-0753-DA02-CFE2-FEDD053B2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5581" y="4350039"/>
                <a:ext cx="3411068" cy="570625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6DDB4374-FEC9-896C-860C-8F5314D66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5592" y="3901256"/>
                <a:ext cx="3307644" cy="53307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C5BC67E-C23C-0098-0C38-58CB05FA9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t="-16965" b="-1"/>
              <a:stretch/>
            </p:blipFill>
            <p:spPr>
              <a:xfrm>
                <a:off x="2592929" y="3414926"/>
                <a:ext cx="3411068" cy="667438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B0A9A1D-FEB7-A929-937E-74AB1D46D9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b="-7538"/>
              <a:stretch/>
            </p:blipFill>
            <p:spPr>
              <a:xfrm>
                <a:off x="2592929" y="2695286"/>
                <a:ext cx="3411068" cy="61363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AA431BE-A48F-6902-B3AF-B84EE78BC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02636" y="6012905"/>
                <a:ext cx="3411068" cy="570625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81060C8-788D-37EA-87A6-70B01BBE2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9984" y="5174604"/>
                <a:ext cx="3411068" cy="570625"/>
              </a:xfrm>
              <a:prstGeom prst="rect">
                <a:avLst/>
              </a:prstGeom>
            </p:spPr>
          </p:pic>
          <p:sp>
            <p:nvSpPr>
              <p:cNvPr id="82" name="Object 19">
                <a:extLst>
                  <a:ext uri="{FF2B5EF4-FFF2-40B4-BE49-F238E27FC236}">
                    <a16:creationId xmlns:a16="http://schemas.microsoft.com/office/drawing/2014/main" id="{019ACD2F-6EBF-1FE3-63F6-CB37A9803B65}"/>
                  </a:ext>
                </a:extLst>
              </p:cNvPr>
              <p:cNvSpPr txBox="1"/>
              <p:nvPr/>
            </p:nvSpPr>
            <p:spPr>
              <a:xfrm>
                <a:off x="3219202" y="2747842"/>
                <a:ext cx="2278307" cy="36978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#1.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트렌드 분석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1-1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좋아요 상위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300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개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#2. </a:t>
                </a:r>
                <a:r>
                  <a:rPr lang="ko-KR" alt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음식별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분석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2-1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치킨 해시태그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</a:t>
                </a:r>
                <a:endPara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#3.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게시글 유형 분석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3-1 </a:t>
                </a:r>
                <a:r>
                  <a:rPr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피드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올리는 방법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</a:t>
                </a:r>
                <a:endPara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#4.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통계적 분석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4-1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필수태그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/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추가태그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#5.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모델 기반 추천 태그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67019E-490C-9E30-0142-490053653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4" r="6594" b="11193"/>
            <a:stretch/>
          </p:blipFill>
          <p:spPr>
            <a:xfrm>
              <a:off x="463557" y="1833206"/>
              <a:ext cx="1735481" cy="3904403"/>
            </a:xfrm>
            <a:prstGeom prst="rect">
              <a:avLst/>
            </a:prstGeom>
          </p:spPr>
        </p:pic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C5762735-7987-0EE4-ADE4-CD435FF565A8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A6691F33-8DE4-5B25-0674-B787A9C4668E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AFF9F0AC-273C-BE3E-5484-0C9DADCBB5D6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30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트렌드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924B0C-FD6B-75D3-296C-A33AEF32AA62}"/>
              </a:ext>
            </a:extLst>
          </p:cNvPr>
          <p:cNvSpPr txBox="1"/>
          <p:nvPr/>
        </p:nvSpPr>
        <p:spPr>
          <a:xfrm>
            <a:off x="5315164" y="3186428"/>
            <a:ext cx="6456292" cy="195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좋아요 수 상위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데이터셋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치킨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카테고리에서 사용된 해시태그의 개수는 총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4568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b="1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스시</a:t>
            </a:r>
            <a:r>
              <a:rPr lang="ko-KR" altLang="en-US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카테고리에서 사용된 해시태그의 개수는 총 </a:t>
            </a:r>
            <a:r>
              <a:rPr lang="en-US" altLang="ko-KR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4559</a:t>
            </a:r>
            <a:r>
              <a:rPr lang="ko-KR" altLang="en-US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b="1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돈까스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카테고리에서 사용된 해시태그의 개수는 총 </a:t>
            </a:r>
            <a:r>
              <a:rPr lang="en-US" altLang="ko-KR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4219</a:t>
            </a:r>
            <a:r>
              <a:rPr lang="ko-KR" altLang="en-US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917B053-C811-678C-800C-F0BC930C6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15" y="2459944"/>
            <a:ext cx="4019969" cy="395465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5B3F3F2A-33C5-77C2-6B2E-B131F135816C}"/>
              </a:ext>
            </a:extLst>
          </p:cNvPr>
          <p:cNvGrpSpPr/>
          <p:nvPr/>
        </p:nvGrpSpPr>
        <p:grpSpPr>
          <a:xfrm>
            <a:off x="4245575" y="1523421"/>
            <a:ext cx="3679175" cy="475530"/>
            <a:chOff x="4245575" y="1447221"/>
            <a:chExt cx="3679175" cy="4755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404046-8D1A-D2C7-03BC-7DBC0A14EB18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2022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음식 트렌드 현황</a:t>
              </a: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AB64BB4-4946-7CC0-E8D7-E24CEBEE74F0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BE8EC05-6ED3-5EFE-DEDD-8D5F1C12B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4611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트렌드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0F60A1-9585-3023-F7E2-402A4537282A}"/>
              </a:ext>
            </a:extLst>
          </p:cNvPr>
          <p:cNvSpPr/>
          <p:nvPr/>
        </p:nvSpPr>
        <p:spPr>
          <a:xfrm>
            <a:off x="977404" y="3126869"/>
            <a:ext cx="1412870" cy="1412870"/>
          </a:xfrm>
          <a:prstGeom prst="rect">
            <a:avLst/>
          </a:prstGeom>
          <a:solidFill>
            <a:srgbClr val="FFA07A">
              <a:alpha val="50000"/>
            </a:srgbClr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스시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E16A99-2967-338D-4F92-FC161428DE66}"/>
              </a:ext>
            </a:extLst>
          </p:cNvPr>
          <p:cNvSpPr/>
          <p:nvPr/>
        </p:nvSpPr>
        <p:spPr>
          <a:xfrm>
            <a:off x="977404" y="4570790"/>
            <a:ext cx="1412870" cy="1412870"/>
          </a:xfrm>
          <a:prstGeom prst="rect">
            <a:avLst/>
          </a:prstGeom>
          <a:solidFill>
            <a:srgbClr val="FFA07A">
              <a:alpha val="50000"/>
            </a:srgbClr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돈까스</a:t>
            </a: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C251B7-E86B-ACEA-DF97-5399B50AFA1D}"/>
              </a:ext>
            </a:extLst>
          </p:cNvPr>
          <p:cNvGrpSpPr/>
          <p:nvPr/>
        </p:nvGrpSpPr>
        <p:grpSpPr>
          <a:xfrm>
            <a:off x="977404" y="1682545"/>
            <a:ext cx="10237192" cy="1412870"/>
            <a:chOff x="977404" y="1713999"/>
            <a:chExt cx="10237192" cy="1412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172C4BE-C887-F32D-1C2B-5F51BA3DBD9E}"/>
                </a:ext>
              </a:extLst>
            </p:cNvPr>
            <p:cNvSpPr/>
            <p:nvPr/>
          </p:nvSpPr>
          <p:spPr>
            <a:xfrm>
              <a:off x="977404" y="1713999"/>
              <a:ext cx="1412870" cy="1412870"/>
            </a:xfrm>
            <a:prstGeom prst="rect">
              <a:avLst/>
            </a:prstGeom>
            <a:solidFill>
              <a:srgbClr val="FFA07A">
                <a:alpha val="50000"/>
              </a:srgbClr>
            </a:solidFill>
            <a:ln>
              <a:solidFill>
                <a:srgbClr val="FFC0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치킨</a:t>
              </a:r>
              <a:endPara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CDFCDA-551B-889C-E4FB-9CAC522012CD}"/>
                </a:ext>
              </a:extLst>
            </p:cNvPr>
            <p:cNvSpPr/>
            <p:nvPr/>
          </p:nvSpPr>
          <p:spPr>
            <a:xfrm>
              <a:off x="2390274" y="1713999"/>
              <a:ext cx="4668252" cy="1412870"/>
            </a:xfrm>
            <a:prstGeom prst="rect">
              <a:avLst/>
            </a:prstGeom>
            <a:solidFill>
              <a:schemeClr val="bg2">
                <a:lumMod val="90000"/>
                <a:alpha val="784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저녁 </a:t>
              </a:r>
              <a:r>
                <a:rPr lang="en-US" altLang="ko-KR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야식</a:t>
              </a:r>
              <a:endPara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떡볶이 </a:t>
              </a:r>
              <a:r>
                <a:rPr lang="en-US" altLang="ko-KR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맥주 </a:t>
              </a:r>
              <a:r>
                <a:rPr lang="en-US" altLang="ko-KR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소주 </a:t>
              </a:r>
              <a:r>
                <a:rPr lang="en-US" altLang="ko-KR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</a:t>
              </a:r>
              <a:r>
                <a:rPr lang="ko-KR" altLang="en-US" dirty="0">
                  <a:solidFill>
                    <a:schemeClr val="bg1"/>
                  </a:solidFill>
                  <a:highlight>
                    <a:srgbClr val="FFA07A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라면</a:t>
              </a:r>
              <a:endPara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BE0F45-7FC6-DEB3-2F73-715143F69F18}"/>
                </a:ext>
              </a:extLst>
            </p:cNvPr>
            <p:cNvSpPr/>
            <p:nvPr/>
          </p:nvSpPr>
          <p:spPr>
            <a:xfrm>
              <a:off x="7058526" y="1713999"/>
              <a:ext cx="4156070" cy="1412870"/>
            </a:xfrm>
            <a:prstGeom prst="rect">
              <a:avLst/>
            </a:prstGeom>
            <a:solidFill>
              <a:srgbClr val="FFA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술과 함께 </a:t>
              </a:r>
              <a:r>
                <a:rPr lang="ko-KR" altLang="en-US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먹는 경우가 대다수</a:t>
              </a:r>
            </a:p>
            <a:p>
              <a:pPr algn="ctr"/>
              <a:endPara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BHC, </a:t>
              </a:r>
              <a:r>
                <a:rPr lang="ko-KR" altLang="en-US" sz="1400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교촌</a:t>
              </a:r>
              <a:endPara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35BF13-9739-57CD-A44A-3BEFB35EC370}"/>
              </a:ext>
            </a:extLst>
          </p:cNvPr>
          <p:cNvSpPr/>
          <p:nvPr/>
        </p:nvSpPr>
        <p:spPr>
          <a:xfrm>
            <a:off x="2390274" y="3126466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점심 </a:t>
            </a:r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저녁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사시미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우동 </a:t>
            </a:r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사케 </a:t>
            </a:r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24B9D9-4562-33EF-ED30-199D0BEF6509}"/>
              </a:ext>
            </a:extLst>
          </p:cNvPr>
          <p:cNvSpPr/>
          <p:nvPr/>
        </p:nvSpPr>
        <p:spPr>
          <a:xfrm>
            <a:off x="2390274" y="4570589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점심 </a:t>
            </a:r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저녁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떡볶이 </a:t>
            </a:r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우동 </a:t>
            </a:r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쫄면 </a:t>
            </a:r>
            <a:r>
              <a:rPr lang="en-US" altLang="ko-KR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highlight>
                  <a:srgbClr val="FFA07A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새우튀김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480CDD-4EE7-04F7-2ECB-412231769E07}"/>
              </a:ext>
            </a:extLst>
          </p:cNvPr>
          <p:cNvSpPr/>
          <p:nvPr/>
        </p:nvSpPr>
        <p:spPr>
          <a:xfrm>
            <a:off x="7058526" y="3139959"/>
            <a:ext cx="4156070" cy="1412870"/>
          </a:xfrm>
          <a:prstGeom prst="rect">
            <a:avLst/>
          </a:prstGeom>
          <a:solidFill>
            <a:srgbClr val="FFA0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점심</a:t>
            </a:r>
            <a:r>
              <a:rPr lang="en-US" altLang="ko-KR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저녁메뉴로 소비</a:t>
            </a:r>
          </a:p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메뉴와 함께 술안주로도 선호</a:t>
            </a:r>
          </a:p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오마카세열풍</a:t>
            </a:r>
            <a:r>
              <a:rPr lang="ko-KR" altLang="en-US" sz="14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고급화를 추구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F595F7-FB25-4358-BF69-7A261BC774D2}"/>
              </a:ext>
            </a:extLst>
          </p:cNvPr>
          <p:cNvSpPr/>
          <p:nvPr/>
        </p:nvSpPr>
        <p:spPr>
          <a:xfrm>
            <a:off x="7058526" y="4597373"/>
            <a:ext cx="4156070" cy="1412870"/>
          </a:xfrm>
          <a:prstGeom prst="rect">
            <a:avLst/>
          </a:prstGeom>
          <a:solidFill>
            <a:srgbClr val="FFA07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일식과 경양식으로 나누어짐</a:t>
            </a:r>
          </a:p>
          <a:p>
            <a:pPr algn="ctr"/>
            <a:endParaRPr lang="ko-KR" altLang="en-US" sz="14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주로 </a:t>
            </a:r>
            <a:r>
              <a:rPr lang="ko-KR" altLang="en-US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점심 혼밥 메뉴</a:t>
            </a:r>
            <a:r>
              <a: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소비</a:t>
            </a:r>
          </a:p>
        </p:txBody>
      </p:sp>
    </p:spTree>
    <p:extLst>
      <p:ext uri="{BB962C8B-B14F-4D97-AF65-F5344CB8AC3E}">
        <p14:creationId xmlns:p14="http://schemas.microsoft.com/office/powerpoint/2010/main" val="74273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971551" y="215170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b="1" kern="0" dirty="0">
                  <a:solidFill>
                    <a:srgbClr val="44546A"/>
                  </a:solidFill>
                </a:rPr>
                <a:t>목차</a:t>
              </a:r>
              <a:endParaRPr lang="ko-KR" altLang="en-US" sz="2400" b="1" dirty="0">
                <a:solidFill>
                  <a:srgbClr val="44546A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목차</a:t>
              </a:r>
              <a:endParaRPr lang="ko-KR" altLang="en-US" sz="1100" i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3A3935-B507-DD1D-D0E6-4688F350F2F9}"/>
              </a:ext>
            </a:extLst>
          </p:cNvPr>
          <p:cNvGrpSpPr/>
          <p:nvPr/>
        </p:nvGrpSpPr>
        <p:grpSpPr>
          <a:xfrm>
            <a:off x="1347211" y="1806808"/>
            <a:ext cx="9627068" cy="525677"/>
            <a:chOff x="1190821" y="1860673"/>
            <a:chExt cx="9627068" cy="525677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97A581EF-28DC-8A38-3371-83F1A1834F1C}"/>
                </a:ext>
              </a:extLst>
            </p:cNvPr>
            <p:cNvSpPr txBox="1"/>
            <p:nvPr/>
          </p:nvSpPr>
          <p:spPr>
            <a:xfrm>
              <a:off x="1190821" y="1863130"/>
              <a:ext cx="201599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01 </a:t>
              </a:r>
              <a:r>
                <a:rPr lang="ko-KR" alt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서론</a:t>
              </a:r>
              <a:endParaRPr lang="en-US" sz="2800" dirty="0">
                <a:solidFill>
                  <a:srgbClr val="3B3B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5F624E7B-513C-FC71-9D9E-95E97C8633E7}"/>
                </a:ext>
              </a:extLst>
            </p:cNvPr>
            <p:cNvSpPr txBox="1"/>
            <p:nvPr/>
          </p:nvSpPr>
          <p:spPr>
            <a:xfrm>
              <a:off x="3774627" y="1860673"/>
              <a:ext cx="435600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02 </a:t>
              </a:r>
              <a:r>
                <a:rPr lang="ko-KR" alt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본론</a:t>
              </a:r>
              <a:endParaRPr lang="en-US" sz="2800" dirty="0">
                <a:solidFill>
                  <a:srgbClr val="3B3B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A946B7C-574F-0112-50BF-A9AFCB3EA64B}"/>
                </a:ext>
              </a:extLst>
            </p:cNvPr>
            <p:cNvSpPr txBox="1"/>
            <p:nvPr/>
          </p:nvSpPr>
          <p:spPr>
            <a:xfrm>
              <a:off x="8801889" y="1860673"/>
              <a:ext cx="201600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03 </a:t>
              </a:r>
              <a:r>
                <a:rPr lang="ko-KR" altLang="en-US" sz="2800" dirty="0">
                  <a:solidFill>
                    <a:srgbClr val="3B3B3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결론</a:t>
              </a:r>
              <a:endParaRPr lang="en-US" sz="2800" dirty="0">
                <a:solidFill>
                  <a:srgbClr val="3B3B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endParaRPr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B4A6839E-9301-00F3-ACAE-5E5BDFFDE820}"/>
              </a:ext>
            </a:extLst>
          </p:cNvPr>
          <p:cNvSpPr txBox="1"/>
          <p:nvPr/>
        </p:nvSpPr>
        <p:spPr>
          <a:xfrm>
            <a:off x="1323205" y="2652962"/>
            <a:ext cx="2607812" cy="33854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팀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주제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주제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2-2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왜 인스타그램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2-3 Target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설정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3.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진행 과정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3-1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분석과정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      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사용 라이브러리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분석방법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3-2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데이터 수집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 3-3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결과물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(Model, DF)</a:t>
            </a: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23D1C687-4CCE-4770-BA82-90346A501F58}"/>
              </a:ext>
            </a:extLst>
          </p:cNvPr>
          <p:cNvSpPr txBox="1"/>
          <p:nvPr/>
        </p:nvSpPr>
        <p:spPr>
          <a:xfrm>
            <a:off x="6362586" y="3303186"/>
            <a:ext cx="2086089" cy="1241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4.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통계적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4-1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필수태그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추가태그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5.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모델 기반 추천 태그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26" name="Object 19">
            <a:extLst>
              <a:ext uri="{FF2B5EF4-FFF2-40B4-BE49-F238E27FC236}">
                <a16:creationId xmlns:a16="http://schemas.microsoft.com/office/drawing/2014/main" id="{AE6317D7-FEBD-BD22-CB8A-66506CDCEAE5}"/>
              </a:ext>
            </a:extLst>
          </p:cNvPr>
          <p:cNvSpPr txBox="1"/>
          <p:nvPr/>
        </p:nvSpPr>
        <p:spPr>
          <a:xfrm>
            <a:off x="3958360" y="2652962"/>
            <a:ext cx="2461376" cy="23954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트렌드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좋아요 상위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300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2.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음식별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치킨 해시태그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3.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게시글 유형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3-1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피드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올리는 방법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B3E379AF-0600-066D-488B-CFB0D152F35E}"/>
              </a:ext>
            </a:extLst>
          </p:cNvPr>
          <p:cNvSpPr txBox="1"/>
          <p:nvPr/>
        </p:nvSpPr>
        <p:spPr>
          <a:xfrm>
            <a:off x="9153145" y="2652127"/>
            <a:ext cx="1830659" cy="12566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결론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1-1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    1-2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종합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아쉬운 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D72CC33-0243-7E4A-5EF6-0D827A36CB49}"/>
              </a:ext>
            </a:extLst>
          </p:cNvPr>
          <p:cNvGrpSpPr/>
          <p:nvPr/>
        </p:nvGrpSpPr>
        <p:grpSpPr>
          <a:xfrm>
            <a:off x="1347211" y="2348883"/>
            <a:ext cx="9636593" cy="73586"/>
            <a:chOff x="1347211" y="2449363"/>
            <a:chExt cx="9636593" cy="7358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A57602F-DEEB-F733-2E67-DB10C9E79CA2}"/>
                </a:ext>
              </a:extLst>
            </p:cNvPr>
            <p:cNvSpPr/>
            <p:nvPr/>
          </p:nvSpPr>
          <p:spPr>
            <a:xfrm>
              <a:off x="1364472" y="2449363"/>
              <a:ext cx="8191047" cy="72000"/>
            </a:xfrm>
            <a:prstGeom prst="rect">
              <a:avLst/>
            </a:prstGeom>
            <a:solidFill>
              <a:srgbClr val="DDDEE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ED5D7E7-A295-B0BD-28D2-D3082D032F9F}"/>
                </a:ext>
              </a:extLst>
            </p:cNvPr>
            <p:cNvSpPr/>
            <p:nvPr/>
          </p:nvSpPr>
          <p:spPr>
            <a:xfrm>
              <a:off x="1347211" y="2449363"/>
              <a:ext cx="2016000" cy="72000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6F4E5F2-BAC2-9FF6-AAB1-1C0F0965E4C9}"/>
                </a:ext>
              </a:extLst>
            </p:cNvPr>
            <p:cNvSpPr/>
            <p:nvPr/>
          </p:nvSpPr>
          <p:spPr>
            <a:xfrm>
              <a:off x="3931017" y="2451110"/>
              <a:ext cx="4356000" cy="71655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5FFD13C-F09C-E222-B68B-EE7DDBCAABB3}"/>
                </a:ext>
              </a:extLst>
            </p:cNvPr>
            <p:cNvSpPr/>
            <p:nvPr/>
          </p:nvSpPr>
          <p:spPr>
            <a:xfrm>
              <a:off x="8967804" y="2450949"/>
              <a:ext cx="2016000" cy="72000"/>
            </a:xfrm>
            <a:prstGeom prst="rect">
              <a:avLst/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1828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트렌드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C3440-0EC4-59F9-FD8B-333A41F3D81D}"/>
              </a:ext>
            </a:extLst>
          </p:cNvPr>
          <p:cNvSpPr txBox="1"/>
          <p:nvPr/>
        </p:nvSpPr>
        <p:spPr>
          <a:xfrm>
            <a:off x="589449" y="2023865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치킨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떡볶이 혹은 라면(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볶음면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등과 함께 </a:t>
            </a:r>
            <a:r>
              <a:rPr lang="ko-KR" altLang="en-US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조합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소비될 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B449D-F6C0-BD94-9AA4-0D9A20D2BFF2}"/>
              </a:ext>
            </a:extLst>
          </p:cNvPr>
          <p:cNvSpPr txBox="1"/>
          <p:nvPr/>
        </p:nvSpPr>
        <p:spPr>
          <a:xfrm>
            <a:off x="589449" y="2636573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스시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SNS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인증 특성을 고려한다면 이러한 </a:t>
            </a:r>
            <a:r>
              <a:rPr lang="ko-KR" altLang="en-US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고급화 추세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더욱 가속화 될 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F9B08-FC8A-BEF5-A842-E8A2E4F3FF7A}"/>
              </a:ext>
            </a:extLst>
          </p:cNvPr>
          <p:cNvSpPr txBox="1"/>
          <p:nvPr/>
        </p:nvSpPr>
        <p:spPr>
          <a:xfrm>
            <a:off x="589449" y="3249280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돈까스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경양식은 추억의 맛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일식은 정통성을 강조하며 </a:t>
            </a:r>
            <a:r>
              <a:rPr lang="ko-KR" altLang="en-US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혼밥</a:t>
            </a:r>
            <a:r>
              <a:rPr lang="en-US" altLang="ko-KR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점심 메뉴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소비될 것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93B4CD-DEAD-D0A6-4456-DD389DEE2B73}"/>
              </a:ext>
            </a:extLst>
          </p:cNvPr>
          <p:cNvSpPr txBox="1"/>
          <p:nvPr/>
        </p:nvSpPr>
        <p:spPr>
          <a:xfrm>
            <a:off x="589449" y="3867193"/>
            <a:ext cx="11129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떡볶이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페어링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가능성이 높은 만큼 다양한 음식과의 </a:t>
            </a:r>
            <a:r>
              <a:rPr lang="ko-KR" altLang="en-US" sz="1600" b="1" dirty="0" err="1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콜라보레이션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늘어날 것</a:t>
            </a:r>
          </a:p>
          <a:p>
            <a:pPr algn="r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73F25-C647-216B-3BCF-37C49B1F9913}"/>
              </a:ext>
            </a:extLst>
          </p:cNvPr>
          <p:cNvSpPr txBox="1"/>
          <p:nvPr/>
        </p:nvSpPr>
        <p:spPr>
          <a:xfrm>
            <a:off x="589449" y="4479901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햄버거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수제"를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강조하고 있는 만큼 </a:t>
            </a:r>
            <a:r>
              <a:rPr lang="ko-KR" altLang="en-US" sz="1600" b="1" dirty="0" err="1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수제햄버거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종류와 질 모두 증가할 것으로 예상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F72F73-0637-7DA2-12BA-CAACA6B575F6}"/>
              </a:ext>
            </a:extLst>
          </p:cNvPr>
          <p:cNvSpPr txBox="1"/>
          <p:nvPr/>
        </p:nvSpPr>
        <p:spPr>
          <a:xfrm>
            <a:off x="589449" y="5092608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파스타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파스타계의 변화로는 </a:t>
            </a:r>
            <a:r>
              <a:rPr lang="ko-KR" altLang="en-US" sz="16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600" b="1" dirty="0" err="1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생면"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떠오르고 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662D5-16AA-A244-D76A-7D114B86E828}"/>
              </a:ext>
            </a:extLst>
          </p:cNvPr>
          <p:cNvSpPr txBox="1"/>
          <p:nvPr/>
        </p:nvSpPr>
        <p:spPr>
          <a:xfrm>
            <a:off x="589449" y="5702406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피자</a:t>
            </a: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식당을 언급하는 해시태그</a:t>
            </a:r>
            <a:r>
              <a:rPr lang="ko-KR" altLang="en-US" sz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많았지만 </a:t>
            </a:r>
            <a:r>
              <a:rPr lang="ko-KR" altLang="en-US" sz="16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배달음식</a:t>
            </a:r>
            <a:r>
              <a:rPr lang="ko-KR" altLang="en-US" sz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더욱 소비될 것</a:t>
            </a:r>
            <a:endParaRPr lang="en-US" altLang="ko-KR" sz="1600" b="0" i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BD272D-ADA6-395F-4DEF-11D658A16071}"/>
              </a:ext>
            </a:extLst>
          </p:cNvPr>
          <p:cNvGrpSpPr/>
          <p:nvPr/>
        </p:nvGrpSpPr>
        <p:grpSpPr>
          <a:xfrm>
            <a:off x="4245575" y="1523421"/>
            <a:ext cx="3679175" cy="475530"/>
            <a:chOff x="4245575" y="1447221"/>
            <a:chExt cx="3679175" cy="4755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AE7DB4-8B60-4F98-0172-8693A15B84CE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2023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음식 트렌드 전망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4C0BB2A-D25C-4924-4F8E-E97702DCDFB9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9D1DC8-98D2-EF32-595F-6A69F1D92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781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 err="1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음식별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4A33907-74CD-DB83-9E8C-89978A90B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9" y="1417579"/>
            <a:ext cx="5421215" cy="49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2A74CB-E3A6-58D4-8C6B-105F4678A3A1}"/>
              </a:ext>
            </a:extLst>
          </p:cNvPr>
          <p:cNvSpPr txBox="1"/>
          <p:nvPr/>
        </p:nvSpPr>
        <p:spPr>
          <a:xfrm>
            <a:off x="6997612" y="1797275"/>
            <a:ext cx="38058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주요 배달 앱에서의 </a:t>
            </a:r>
            <a:r>
              <a:rPr lang="en-US" altLang="ko-KR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</a:t>
            </a: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en-US" altLang="ko-KR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21</a:t>
            </a: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</a:t>
            </a:r>
            <a:endParaRPr lang="en-US" altLang="ko-KR" sz="1500" b="0" i="0" dirty="0">
              <a:solidFill>
                <a:srgbClr val="32323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500" dirty="0">
                <a:solidFill>
                  <a:srgbClr val="32323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 이용 비율 순위 </a:t>
            </a: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37A1C8-CC9D-7808-2F35-4691CE67A402}"/>
              </a:ext>
            </a:extLst>
          </p:cNvPr>
          <p:cNvSpPr txBox="1"/>
          <p:nvPr/>
        </p:nvSpPr>
        <p:spPr>
          <a:xfrm>
            <a:off x="6997612" y="2621047"/>
            <a:ext cx="3805898" cy="242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치킨 </a:t>
            </a:r>
            <a:r>
              <a:rPr lang="en-US" altLang="ko-KR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21.2 %</a:t>
            </a:r>
          </a:p>
          <a:p>
            <a:pPr algn="ctr">
              <a:lnSpc>
                <a:spcPct val="200000"/>
              </a:lnSpc>
            </a:pP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한식 </a:t>
            </a:r>
            <a:r>
              <a:rPr lang="en-US" altLang="ko-KR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15.6 %</a:t>
            </a: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rgbClr val="32323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중식 </a:t>
            </a:r>
            <a:r>
              <a:rPr lang="en-US" altLang="ko-KR" sz="1500" dirty="0">
                <a:solidFill>
                  <a:srgbClr val="32323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10.3 %</a:t>
            </a:r>
          </a:p>
          <a:p>
            <a:pPr algn="ctr">
              <a:lnSpc>
                <a:spcPct val="200000"/>
              </a:lnSpc>
            </a:pP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분식 </a:t>
            </a:r>
            <a:r>
              <a:rPr lang="en-US" altLang="ko-KR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8.9 %</a:t>
            </a:r>
          </a:p>
          <a:p>
            <a:pPr algn="ctr">
              <a:lnSpc>
                <a:spcPct val="200000"/>
              </a:lnSpc>
            </a:pPr>
            <a:r>
              <a:rPr lang="ko-KR" altLang="en-US" sz="1500" b="0" i="0" dirty="0">
                <a:solidFill>
                  <a:srgbClr val="32323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패스트푸드</a:t>
            </a:r>
            <a:r>
              <a:rPr lang="ko-KR" altLang="en-US" sz="1500" dirty="0">
                <a:solidFill>
                  <a:srgbClr val="32323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500" dirty="0">
                <a:solidFill>
                  <a:srgbClr val="32323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7.7%</a:t>
            </a:r>
            <a:endParaRPr lang="en-US" altLang="ko-KR" sz="1500" b="0" i="0" dirty="0">
              <a:solidFill>
                <a:srgbClr val="32323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378263-D5C7-A9DA-6515-0C773C2B100A}"/>
              </a:ext>
            </a:extLst>
          </p:cNvPr>
          <p:cNvSpPr txBox="1"/>
          <p:nvPr/>
        </p:nvSpPr>
        <p:spPr>
          <a:xfrm>
            <a:off x="6997612" y="5477349"/>
            <a:ext cx="38058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>
                <a:solidFill>
                  <a:srgbClr val="32323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sz="1900" dirty="0">
                <a:solidFill>
                  <a:srgbClr val="32323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다섯 번 주문 중 한번은 치킨 주문</a:t>
            </a:r>
            <a:r>
              <a:rPr lang="en-US" altLang="ko-KR" sz="1900" dirty="0">
                <a:solidFill>
                  <a:srgbClr val="32323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2369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 err="1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음식별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6A5B3-2922-7F7A-E11C-102AEE79F4B7}"/>
              </a:ext>
            </a:extLst>
          </p:cNvPr>
          <p:cNvSpPr txBox="1"/>
          <p:nvPr/>
        </p:nvSpPr>
        <p:spPr>
          <a:xfrm>
            <a:off x="850358" y="2772472"/>
            <a:ext cx="5240561" cy="2764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치킨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검색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빈도수 상위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위의 해시태그</a:t>
            </a:r>
            <a:endParaRPr lang="en-US" altLang="ko-KR" sz="1600" b="0" i="0" dirty="0">
              <a:solidFill>
                <a:srgbClr val="20202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음식과 상관없이 나온 태그를 제외</a:t>
            </a: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먹스타그램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맛집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맛스타그램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먹스타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맞팔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000" b="1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치맥</a:t>
            </a:r>
            <a:r>
              <a:rPr lang="en-US" altLang="ko-KR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맥주 야식</a:t>
            </a:r>
            <a:r>
              <a:rPr lang="en-US" altLang="ko-KR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b="1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불금</a:t>
            </a:r>
            <a:r>
              <a:rPr lang="en-US" altLang="ko-KR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b="1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후라이드</a:t>
            </a:r>
            <a:endParaRPr lang="en-US" altLang="ko-KR" sz="20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000" b="1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누구나홀딱반한닭</a:t>
            </a:r>
            <a:endParaRPr lang="en-US" altLang="ko-KR" sz="20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9299BD-95E8-0D02-5FC9-1C4C4AF02127}"/>
              </a:ext>
            </a:extLst>
          </p:cNvPr>
          <p:cNvGrpSpPr/>
          <p:nvPr/>
        </p:nvGrpSpPr>
        <p:grpSpPr>
          <a:xfrm>
            <a:off x="4245575" y="1423671"/>
            <a:ext cx="3679175" cy="475530"/>
            <a:chOff x="4245575" y="1447221"/>
            <a:chExt cx="3679175" cy="4755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062333-5F99-8D9A-8451-25CC451EA9EA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치킨 현황 분석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A387DE7-D1A1-1324-8D10-08B759C2989E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62DFF60-4FA2-D9E1-A654-1C1C98512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17F1EFA-B6F5-8132-7B26-4C8375C8C245}"/>
              </a:ext>
            </a:extLst>
          </p:cNvPr>
          <p:cNvSpPr txBox="1"/>
          <p:nvPr/>
        </p:nvSpPr>
        <p:spPr>
          <a:xfrm>
            <a:off x="3520473" y="1901736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태그가 가장 많이 사용되었을까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CEB7E71-7B80-E78C-60B0-13E6B5EE0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3145"/>
            <a:ext cx="5690176" cy="402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86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게시글 유형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18353-FB09-D8DB-1590-320A2C0C0ABB}"/>
              </a:ext>
            </a:extLst>
          </p:cNvPr>
          <p:cNvSpPr txBox="1"/>
          <p:nvPr/>
        </p:nvSpPr>
        <p:spPr>
          <a:xfrm>
            <a:off x="874642" y="5217768"/>
            <a:ext cx="522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일상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일상스타그램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먹스타그램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맞팔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</a:t>
            </a: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검색한 음식과는 직접 관련이 없는 계정 소유자들 간의 </a:t>
            </a: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소통을 위한 키워드로 구성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07C1D9-1CD3-4430-3003-40C2B2C30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22" y="2146422"/>
            <a:ext cx="4999703" cy="29935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D4DD6A-BC91-516C-E9B6-017EF61AE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77" y="2146422"/>
            <a:ext cx="5042626" cy="28960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ED6F6E-232F-18DA-6725-E5B75E90BBDB}"/>
              </a:ext>
            </a:extLst>
          </p:cNvPr>
          <p:cNvSpPr txBox="1"/>
          <p:nvPr/>
        </p:nvSpPr>
        <p:spPr>
          <a:xfrm>
            <a:off x="6217245" y="5217768"/>
            <a:ext cx="522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야식치킨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치맥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신녀회모임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누구나홀딱반한닭</a:t>
            </a: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검색어와 직관적으로 연관이 있고 직접적인 브랜드명이나 </a:t>
            </a: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페어링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메뉴 관련 키워드로 구성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C353D8-F6EB-7D0C-7E21-9D0A5E395FE7}"/>
              </a:ext>
            </a:extLst>
          </p:cNvPr>
          <p:cNvGrpSpPr/>
          <p:nvPr/>
        </p:nvGrpSpPr>
        <p:grpSpPr>
          <a:xfrm>
            <a:off x="1578575" y="1437696"/>
            <a:ext cx="3679175" cy="475530"/>
            <a:chOff x="4245575" y="1447221"/>
            <a:chExt cx="3679175" cy="4755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6EAA33-BCAD-5F69-F4DE-042753B1FFBE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일상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16E6011-D300-7352-0369-788E5E7562E4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C1F6C76-B4C2-D289-E7EB-761ED82CF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C44C634-94D4-FCDD-1083-5A9A6AE4A548}"/>
              </a:ext>
            </a:extLst>
          </p:cNvPr>
          <p:cNvGrpSpPr/>
          <p:nvPr/>
        </p:nvGrpSpPr>
        <p:grpSpPr>
          <a:xfrm>
            <a:off x="6988775" y="1437696"/>
            <a:ext cx="3679175" cy="475530"/>
            <a:chOff x="4245575" y="1447221"/>
            <a:chExt cx="3679175" cy="4755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4B30A4-3B03-F265-3875-A0F2E4B9CAB2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광고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협찬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ADF3A0F-CEA9-5056-D371-2664DF7905D1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E5C42E3-251F-D2F8-7566-90E62396E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70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게시글 유형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699FF-2406-3E87-9CEA-5AA255B04FB4}"/>
              </a:ext>
            </a:extLst>
          </p:cNvPr>
          <p:cNvSpPr txBox="1"/>
          <p:nvPr/>
        </p:nvSpPr>
        <p:spPr>
          <a:xfrm>
            <a:off x="874642" y="5047230"/>
            <a:ext cx="10418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</a:t>
            </a: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좋아요 수가 더 높다</a:t>
            </a:r>
            <a:endParaRPr lang="ko-KR" altLang="en-US" sz="16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</a:t>
            </a: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본문 글자 수가 더 많다</a:t>
            </a:r>
            <a:endParaRPr lang="en-US" altLang="ko-KR" sz="20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</a:t>
            </a: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사용된 태그 수가 더 많다</a:t>
            </a:r>
            <a:endParaRPr lang="ko-KR" altLang="en-US" sz="16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 </a:t>
            </a:r>
            <a:r>
              <a:rPr lang="en-US" altLang="ko-KR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sz="14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</a:t>
            </a:r>
            <a:r>
              <a:rPr lang="ko-KR" altLang="en-US" sz="2000" b="1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</a:t>
            </a:r>
            <a:r>
              <a:rPr lang="ko-KR" altLang="en-US" sz="2000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수가 더 높다</a:t>
            </a:r>
            <a:endParaRPr lang="ko-KR" altLang="en-US" sz="1600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00C117-BA08-0693-AB40-36FF2986DDFB}"/>
              </a:ext>
            </a:extLst>
          </p:cNvPr>
          <p:cNvGrpSpPr/>
          <p:nvPr/>
        </p:nvGrpSpPr>
        <p:grpSpPr>
          <a:xfrm>
            <a:off x="987147" y="2039059"/>
            <a:ext cx="10477500" cy="2593723"/>
            <a:chOff x="999576" y="1336325"/>
            <a:chExt cx="10477500" cy="2593723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D9D30AB-5248-50E6-A377-6203194F7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576" y="1336325"/>
              <a:ext cx="4593357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좋아요</a:t>
              </a: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kumimoji="0" lang="ko-KR" altLang="ko-KR" sz="2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42.5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본문</a:t>
              </a: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글자</a:t>
              </a: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182.2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사용된 태그</a:t>
              </a:r>
              <a:r>
                <a:rPr kumimoji="0" lang="en-US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</a:t>
              </a:r>
              <a:r>
                <a:rPr lang="ko-KR" altLang="en-US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팔로워</a:t>
              </a:r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수 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1362.0</a:t>
              </a:r>
              <a:endParaRPr lang="ko-KR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8" name="Rectangle 1">
              <a:extLst>
                <a:ext uri="{FF2B5EF4-FFF2-40B4-BE49-F238E27FC236}">
                  <a16:creationId xmlns:a16="http://schemas.microsoft.com/office/drawing/2014/main" id="{9E2F9CB0-52ED-4FB0-CE27-CD5D2616F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075" y="1336325"/>
              <a:ext cx="5334001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좋아요</a:t>
              </a:r>
              <a:r>
                <a: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74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본문</a:t>
              </a:r>
              <a:r>
                <a: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글자</a:t>
              </a:r>
              <a:r>
                <a: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355.4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사용된 태그</a:t>
              </a:r>
              <a:r>
                <a: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수 : 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</a:t>
              </a:r>
              <a:r>
                <a:rPr lang="ko-KR" altLang="en-US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팔로워</a:t>
              </a:r>
              <a:r>
                <a:rPr lang="ko-KR" altLang="en-US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수 </a:t>
              </a:r>
              <a:r>
                <a:rPr lang="en-US" altLang="ko-KR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11146.4</a:t>
              </a:r>
              <a:endParaRPr lang="ko-KR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CDB425C-B1DF-C625-BA69-A5D778D19AAD}"/>
              </a:ext>
            </a:extLst>
          </p:cNvPr>
          <p:cNvGrpSpPr/>
          <p:nvPr/>
        </p:nvGrpSpPr>
        <p:grpSpPr>
          <a:xfrm>
            <a:off x="5743729" y="2629087"/>
            <a:ext cx="704542" cy="1038498"/>
            <a:chOff x="12803164" y="942709"/>
            <a:chExt cx="1168428" cy="1722268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C7914F47-FB9F-CFF3-0489-C0799292EF2D}"/>
                </a:ext>
              </a:extLst>
            </p:cNvPr>
            <p:cNvSpPr/>
            <p:nvPr/>
          </p:nvSpPr>
          <p:spPr>
            <a:xfrm rot="16200000">
              <a:off x="12419987" y="1325886"/>
              <a:ext cx="1722268" cy="955914"/>
            </a:xfrm>
            <a:prstGeom prst="triangle">
              <a:avLst/>
            </a:prstGeom>
            <a:solidFill>
              <a:srgbClr val="FFA07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1D88A5B-96E5-D49F-212E-358FB8524C54}"/>
                </a:ext>
              </a:extLst>
            </p:cNvPr>
            <p:cNvSpPr/>
            <p:nvPr/>
          </p:nvSpPr>
          <p:spPr>
            <a:xfrm rot="16200000">
              <a:off x="12632501" y="1325886"/>
              <a:ext cx="1722268" cy="955914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9B8096E-7B8E-E7A7-FDB5-8D2CBD56C5C6}"/>
              </a:ext>
            </a:extLst>
          </p:cNvPr>
          <p:cNvGrpSpPr/>
          <p:nvPr/>
        </p:nvGrpSpPr>
        <p:grpSpPr>
          <a:xfrm>
            <a:off x="1578575" y="1437696"/>
            <a:ext cx="3679175" cy="475530"/>
            <a:chOff x="4245575" y="1447221"/>
            <a:chExt cx="3679175" cy="4755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AB3313-2019-31DD-3D89-DAB8A47A4393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일상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71E53B8-30C7-7621-364A-3424D3E02BA3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20FF63C-B666-22E3-5278-84854D5A9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37BD6C-0DAA-FF1C-9B0F-3407AD4AC29B}"/>
              </a:ext>
            </a:extLst>
          </p:cNvPr>
          <p:cNvGrpSpPr/>
          <p:nvPr/>
        </p:nvGrpSpPr>
        <p:grpSpPr>
          <a:xfrm>
            <a:off x="6988775" y="1437696"/>
            <a:ext cx="3679175" cy="475530"/>
            <a:chOff x="4245575" y="1447221"/>
            <a:chExt cx="3679175" cy="47553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B8484B-3062-E75E-5643-3B08775677D0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광고</a:t>
              </a:r>
              <a:r>
                <a:rPr lang="en-US" altLang="ko-KR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# </a:t>
              </a:r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협찬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4610787-84AF-C06B-EC3A-760CCBFB2596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3EB9521-9527-5C87-9029-C8D97295D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933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통계적 분석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pic>
        <p:nvPicPr>
          <p:cNvPr id="4" name="그래픽 3" descr="엄지척 기호 단색으로 채워진">
            <a:extLst>
              <a:ext uri="{FF2B5EF4-FFF2-40B4-BE49-F238E27FC236}">
                <a16:creationId xmlns:a16="http://schemas.microsoft.com/office/drawing/2014/main" id="{F10C393D-C378-7B72-4376-C4DDA6892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26339" y="2775239"/>
            <a:ext cx="1739322" cy="1739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36D39-E878-037C-07EF-A7CECBA74BD9}"/>
              </a:ext>
            </a:extLst>
          </p:cNvPr>
          <p:cNvSpPr txBox="1"/>
          <p:nvPr/>
        </p:nvSpPr>
        <p:spPr>
          <a:xfrm>
            <a:off x="0" y="2560953"/>
            <a:ext cx="6314575" cy="23314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</a:t>
            </a:r>
            <a:r>
              <a:rPr lang="en-US" altLang="ko-KR" sz="24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많이 받으려면</a:t>
            </a:r>
            <a:r>
              <a:rPr lang="en-US" altLang="ko-KR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 algn="ctr"/>
            <a:endParaRPr lang="en-US" altLang="ko-KR" sz="1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게시글의 길이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 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＂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맛집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키워드 포함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F5F70-A39C-024A-132B-57DE0ED37D1E}"/>
              </a:ext>
            </a:extLst>
          </p:cNvPr>
          <p:cNvSpPr txBox="1"/>
          <p:nvPr/>
        </p:nvSpPr>
        <p:spPr>
          <a:xfrm>
            <a:off x="5877425" y="3229706"/>
            <a:ext cx="6314575" cy="13157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게시글의 길이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상위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292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평균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195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80A63-01AA-F957-3E83-D4A0086B43E8}"/>
              </a:ext>
            </a:extLst>
          </p:cNvPr>
          <p:cNvSpPr txBox="1"/>
          <p:nvPr/>
        </p:nvSpPr>
        <p:spPr>
          <a:xfrm>
            <a:off x="5877425" y="2021050"/>
            <a:ext cx="6314575" cy="13157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상위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36103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평균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4888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9C1A-3D49-C489-3659-A9DA16F36114}"/>
              </a:ext>
            </a:extLst>
          </p:cNvPr>
          <p:cNvSpPr txBox="1"/>
          <p:nvPr/>
        </p:nvSpPr>
        <p:spPr>
          <a:xfrm>
            <a:off x="5877425" y="4453931"/>
            <a:ext cx="6314575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 수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상위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1599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평균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969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399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필수태그와 추가태그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DB5F3E1-DFAD-D106-8DD9-DBF6F08D1C61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6E6C487-AC0B-F83E-0392-25B8301BEF5D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0F93BD61-B567-1B62-9913-3A25DB05A7A0}"/>
              </a:ext>
            </a:extLst>
          </p:cNvPr>
          <p:cNvSpPr/>
          <p:nvPr/>
        </p:nvSpPr>
        <p:spPr>
          <a:xfrm>
            <a:off x="3429000" y="2109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본론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3195552-2CC6-25C9-AEEA-F1E2F0E9D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" y="2310889"/>
            <a:ext cx="10638130" cy="28156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495160-3B31-997B-330E-B211558D31F7}"/>
              </a:ext>
            </a:extLst>
          </p:cNvPr>
          <p:cNvSpPr/>
          <p:nvPr/>
        </p:nvSpPr>
        <p:spPr>
          <a:xfrm>
            <a:off x="6367269" y="2310891"/>
            <a:ext cx="545730" cy="227772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C95033-5CF4-6C85-BB8E-5142CD6AA201}"/>
              </a:ext>
            </a:extLst>
          </p:cNvPr>
          <p:cNvSpPr/>
          <p:nvPr/>
        </p:nvSpPr>
        <p:spPr>
          <a:xfrm>
            <a:off x="10571746" y="2310890"/>
            <a:ext cx="844773" cy="227772"/>
          </a:xfrm>
          <a:prstGeom prst="rect">
            <a:avLst/>
          </a:prstGeom>
          <a:noFill/>
          <a:ln w="25400"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E90EC-B325-3646-870A-730059FBF3A9}"/>
              </a:ext>
            </a:extLst>
          </p:cNvPr>
          <p:cNvSpPr txBox="1"/>
          <p:nvPr/>
        </p:nvSpPr>
        <p:spPr>
          <a:xfrm>
            <a:off x="870418" y="5442804"/>
            <a:ext cx="106381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en-US" altLang="ko-KR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Plus_Tags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음식별로 나온 해시태그에서 </a:t>
            </a:r>
            <a:r>
              <a:rPr lang="en-US" altLang="ko-KR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Essential_Tags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검출되지 않은 </a:t>
            </a:r>
            <a:r>
              <a:rPr lang="ko-KR" altLang="en-US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고유한 해시태그</a:t>
            </a:r>
            <a:endParaRPr lang="en-US" altLang="ko-KR" b="1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en-US" altLang="ko-KR" sz="1600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Essential_Tags</a:t>
            </a:r>
            <a:r>
              <a:rPr lang="en-US" altLang="ko-KR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해시태그에서 </a:t>
            </a:r>
            <a:r>
              <a:rPr lang="ko-KR" altLang="en-US" b="1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빈번하게 </a:t>
            </a:r>
            <a:r>
              <a:rPr lang="ko-KR" altLang="en-US" sz="1600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나온 해시태그</a:t>
            </a:r>
            <a:endParaRPr lang="en-US" altLang="ko-KR" sz="1600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A8D3CA-C7E9-1849-1002-D1B434B6690F}"/>
              </a:ext>
            </a:extLst>
          </p:cNvPr>
          <p:cNvGrpSpPr/>
          <p:nvPr/>
        </p:nvGrpSpPr>
        <p:grpSpPr>
          <a:xfrm>
            <a:off x="4245575" y="1523421"/>
            <a:ext cx="3679175" cy="475530"/>
            <a:chOff x="4245575" y="1447221"/>
            <a:chExt cx="3679175" cy="4755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855F71-A64D-E945-43BB-CE1D0ED74C78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최종 추천 데이터 셋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E16A718-A661-B092-59CB-A7B047B9E7C8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1CF0192-632D-EDFC-A5CF-AF2A0FE96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206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https://finalproject/finale/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결론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A011484-8D98-C671-740F-E2D5F7956FC1}"/>
              </a:ext>
            </a:extLst>
          </p:cNvPr>
          <p:cNvSpPr txBox="1"/>
          <p:nvPr/>
        </p:nvSpPr>
        <p:spPr>
          <a:xfrm>
            <a:off x="6731359" y="1306238"/>
            <a:ext cx="10587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nherit"/>
              </a:rPr>
              <a:t>인기 게시물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3" name="그림 72" descr="음식, 페퍼로니, 그릇, 실내이(가) 표시된 사진&#10;&#10;자동 생성된 설명">
            <a:extLst>
              <a:ext uri="{FF2B5EF4-FFF2-40B4-BE49-F238E27FC236}">
                <a16:creationId xmlns:a16="http://schemas.microsoft.com/office/drawing/2014/main" id="{54CC4AAB-CF92-EE85-7BF6-02EE5C544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57" y="4710249"/>
            <a:ext cx="1440000" cy="1440000"/>
          </a:xfrm>
          <a:prstGeom prst="rect">
            <a:avLst/>
          </a:prstGeom>
        </p:spPr>
      </p:pic>
      <p:pic>
        <p:nvPicPr>
          <p:cNvPr id="74" name="그림 73" descr="음식, 테이블, 그릇, 고기이(가) 표시된 사진&#10;&#10;자동 생성된 설명">
            <a:extLst>
              <a:ext uri="{FF2B5EF4-FFF2-40B4-BE49-F238E27FC236}">
                <a16:creationId xmlns:a16="http://schemas.microsoft.com/office/drawing/2014/main" id="{C8D84652-FB0A-8F5B-0DA5-7296CE573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08" y="4709170"/>
            <a:ext cx="1440000" cy="1440000"/>
          </a:xfrm>
          <a:prstGeom prst="rect">
            <a:avLst/>
          </a:prstGeom>
        </p:spPr>
      </p:pic>
      <p:pic>
        <p:nvPicPr>
          <p:cNvPr id="75" name="그림 74" descr="테이블, 음식, 목재의, 그릇이(가) 표시된 사진&#10;&#10;자동 생성된 설명">
            <a:extLst>
              <a:ext uri="{FF2B5EF4-FFF2-40B4-BE49-F238E27FC236}">
                <a16:creationId xmlns:a16="http://schemas.microsoft.com/office/drawing/2014/main" id="{47183028-2097-E546-66F6-A92AE3798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46" y="4712151"/>
            <a:ext cx="1440000" cy="1440000"/>
          </a:xfrm>
          <a:prstGeom prst="rect">
            <a:avLst/>
          </a:prstGeom>
        </p:spPr>
      </p:pic>
      <p:pic>
        <p:nvPicPr>
          <p:cNvPr id="76" name="그림 75" descr="플레이트, 테이블, 음식, 그릇이(가) 표시된 사진&#10;&#10;자동 생성된 설명">
            <a:extLst>
              <a:ext uri="{FF2B5EF4-FFF2-40B4-BE49-F238E27FC236}">
                <a16:creationId xmlns:a16="http://schemas.microsoft.com/office/drawing/2014/main" id="{139559CA-3EE0-0E53-6AB2-2980FC85C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96" y="3169827"/>
            <a:ext cx="1440000" cy="1440000"/>
          </a:xfrm>
          <a:prstGeom prst="rect">
            <a:avLst/>
          </a:prstGeom>
        </p:spPr>
      </p:pic>
      <p:pic>
        <p:nvPicPr>
          <p:cNvPr id="77" name="그림 76" descr="바위이(가) 표시된 사진&#10;&#10;자동 생성된 설명">
            <a:extLst>
              <a:ext uri="{FF2B5EF4-FFF2-40B4-BE49-F238E27FC236}">
                <a16:creationId xmlns:a16="http://schemas.microsoft.com/office/drawing/2014/main" id="{347EA6C7-2727-E14C-77C2-CA2E096DC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123" y="1629404"/>
            <a:ext cx="1440000" cy="1440000"/>
          </a:xfrm>
          <a:prstGeom prst="rect">
            <a:avLst/>
          </a:prstGeom>
        </p:spPr>
      </p:pic>
      <p:pic>
        <p:nvPicPr>
          <p:cNvPr id="78" name="그림 77" descr="플레이트, 음식, 고기, 간식용음식이(가) 표시된 사진&#10;&#10;자동 생성된 설명">
            <a:extLst>
              <a:ext uri="{FF2B5EF4-FFF2-40B4-BE49-F238E27FC236}">
                <a16:creationId xmlns:a16="http://schemas.microsoft.com/office/drawing/2014/main" id="{1D961307-35AA-B2E7-49C0-BE33AD36AD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3163358"/>
            <a:ext cx="1440000" cy="1440000"/>
          </a:xfrm>
          <a:prstGeom prst="rect">
            <a:avLst/>
          </a:prstGeom>
        </p:spPr>
      </p:pic>
      <p:pic>
        <p:nvPicPr>
          <p:cNvPr id="79" name="그림 78" descr="음식, 플레이트, 실내, 닫기이(가) 표시된 사진&#10;&#10;자동 생성된 설명">
            <a:extLst>
              <a:ext uri="{FF2B5EF4-FFF2-40B4-BE49-F238E27FC236}">
                <a16:creationId xmlns:a16="http://schemas.microsoft.com/office/drawing/2014/main" id="{DB5FF7CE-70E0-70BC-EAC9-EAE725163B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775" y="3169485"/>
            <a:ext cx="1440000" cy="1431384"/>
          </a:xfrm>
          <a:prstGeom prst="rect">
            <a:avLst/>
          </a:prstGeom>
        </p:spPr>
      </p:pic>
      <p:pic>
        <p:nvPicPr>
          <p:cNvPr id="80" name="그림 79" descr="음식, 더미이(가) 표시된 사진&#10;&#10;자동 생성된 설명">
            <a:extLst>
              <a:ext uri="{FF2B5EF4-FFF2-40B4-BE49-F238E27FC236}">
                <a16:creationId xmlns:a16="http://schemas.microsoft.com/office/drawing/2014/main" id="{C3AB713F-8CC5-FD1F-6231-11CCE4E26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96" y="1632786"/>
            <a:ext cx="1440000" cy="1440000"/>
          </a:xfrm>
          <a:prstGeom prst="rect">
            <a:avLst/>
          </a:prstGeom>
        </p:spPr>
      </p:pic>
      <p:pic>
        <p:nvPicPr>
          <p:cNvPr id="81" name="그림 80" descr="음식, 그릇, 먹힌, 고기이(가) 표시된 사진&#10;&#10;자동 생성된 설명">
            <a:extLst>
              <a:ext uri="{FF2B5EF4-FFF2-40B4-BE49-F238E27FC236}">
                <a16:creationId xmlns:a16="http://schemas.microsoft.com/office/drawing/2014/main" id="{F282A344-FA03-63FB-61CF-233008A355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49" y="1633443"/>
            <a:ext cx="1440000" cy="1440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3DF7B27-B070-0C1F-9273-6DE0E27BE0B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103" t="122" r="-1"/>
          <a:stretch/>
        </p:blipFill>
        <p:spPr>
          <a:xfrm flipH="1">
            <a:off x="12041932" y="970844"/>
            <a:ext cx="156417" cy="58608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1924B9-B5C8-0789-9DD3-3B6D1D581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9738" y="3338552"/>
            <a:ext cx="3307644" cy="53307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1FD1FEC-2293-5D0E-6506-1D7F314534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5612"/>
          <a:stretch/>
        </p:blipFill>
        <p:spPr>
          <a:xfrm>
            <a:off x="7132448" y="6401124"/>
            <a:ext cx="3847412" cy="3923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D13E15-B4A0-AF73-E55C-606A9F2BE5DA}"/>
              </a:ext>
            </a:extLst>
          </p:cNvPr>
          <p:cNvGrpSpPr/>
          <p:nvPr/>
        </p:nvGrpSpPr>
        <p:grpSpPr>
          <a:xfrm>
            <a:off x="372863" y="973193"/>
            <a:ext cx="6046342" cy="5870017"/>
            <a:chOff x="372863" y="973193"/>
            <a:chExt cx="6046342" cy="587001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626F44-31E0-DCDF-0DCD-A71665EA9BD0}"/>
                </a:ext>
              </a:extLst>
            </p:cNvPr>
            <p:cNvGrpSpPr/>
            <p:nvPr/>
          </p:nvGrpSpPr>
          <p:grpSpPr>
            <a:xfrm>
              <a:off x="372863" y="973193"/>
              <a:ext cx="6046342" cy="5870017"/>
              <a:chOff x="372863" y="973193"/>
              <a:chExt cx="6046342" cy="5870017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AA32BCE-0FB1-588E-9F7B-8B6E8EE92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63" y="985356"/>
                <a:ext cx="2184171" cy="585785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AC2BD92-9DBA-C64A-4780-D8C55BF29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4600" y="973193"/>
                <a:ext cx="3904605" cy="5860824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6DDB4374-FEC9-896C-860C-8F5314D66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5592" y="3901256"/>
                <a:ext cx="3307644" cy="53307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C5BC67E-C23C-0098-0C38-58CB05FA9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t="-16965" b="-1"/>
              <a:stretch/>
            </p:blipFill>
            <p:spPr>
              <a:xfrm>
                <a:off x="2592929" y="3176801"/>
                <a:ext cx="3411068" cy="667438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B0A9A1D-FEB7-A929-937E-74AB1D46D9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b="-7538"/>
              <a:stretch/>
            </p:blipFill>
            <p:spPr>
              <a:xfrm>
                <a:off x="2592929" y="2695286"/>
                <a:ext cx="3411068" cy="61363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2" name="Object 19">
                <a:extLst>
                  <a:ext uri="{FF2B5EF4-FFF2-40B4-BE49-F238E27FC236}">
                    <a16:creationId xmlns:a16="http://schemas.microsoft.com/office/drawing/2014/main" id="{019ACD2F-6EBF-1FE3-63F6-CB37A9803B65}"/>
                  </a:ext>
                </a:extLst>
              </p:cNvPr>
              <p:cNvSpPr txBox="1"/>
              <p:nvPr/>
            </p:nvSpPr>
            <p:spPr>
              <a:xfrm>
                <a:off x="3219202" y="2747842"/>
                <a:ext cx="2278307" cy="12510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#1.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결론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1-1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구현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1-2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종합</a:t>
                </a:r>
                <a:endPara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#2.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아쉬운 점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67019E-490C-9E30-0142-490053653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4" r="6594" b="11193"/>
            <a:stretch/>
          </p:blipFill>
          <p:spPr>
            <a:xfrm>
              <a:off x="463557" y="1833206"/>
              <a:ext cx="1735481" cy="3904403"/>
            </a:xfrm>
            <a:prstGeom prst="rect">
              <a:avLst/>
            </a:prstGeom>
          </p:spPr>
        </p:pic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C5762735-7987-0EE4-ADE4-CD435FF565A8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589F246B-CF89-76BE-6155-9D591A91E3F7}"/>
              </a:ext>
            </a:extLst>
          </p:cNvPr>
          <p:cNvSpPr/>
          <p:nvPr/>
        </p:nvSpPr>
        <p:spPr>
          <a:xfrm>
            <a:off x="3438521" y="21192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EAD1D54B-A930-0CA6-0036-D8650A4FAF76}"/>
              </a:ext>
            </a:extLst>
          </p:cNvPr>
          <p:cNvSpPr/>
          <p:nvPr/>
        </p:nvSpPr>
        <p:spPr>
          <a:xfrm>
            <a:off x="5895783" y="211797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결론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77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구현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A011484-8D98-C671-740F-E2D5F7956FC1}"/>
              </a:ext>
            </a:extLst>
          </p:cNvPr>
          <p:cNvSpPr txBox="1"/>
          <p:nvPr/>
        </p:nvSpPr>
        <p:spPr>
          <a:xfrm>
            <a:off x="6731359" y="1306238"/>
            <a:ext cx="10587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nherit"/>
              </a:rPr>
              <a:t>인기 게시물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43DF7B27-B070-0C1F-9273-6DE0E27BE0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103" t="122" r="-1"/>
          <a:stretch/>
        </p:blipFill>
        <p:spPr>
          <a:xfrm flipH="1">
            <a:off x="12041932" y="970844"/>
            <a:ext cx="156417" cy="58608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1924B9-B5C8-0789-9DD3-3B6D1D581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738" y="3338552"/>
            <a:ext cx="3307644" cy="53307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1FD1FEC-2293-5D0E-6506-1D7F314534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612"/>
          <a:stretch/>
        </p:blipFill>
        <p:spPr>
          <a:xfrm>
            <a:off x="7132448" y="6401124"/>
            <a:ext cx="3847412" cy="3923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D13E15-B4A0-AF73-E55C-606A9F2BE5DA}"/>
              </a:ext>
            </a:extLst>
          </p:cNvPr>
          <p:cNvGrpSpPr/>
          <p:nvPr/>
        </p:nvGrpSpPr>
        <p:grpSpPr>
          <a:xfrm>
            <a:off x="372863" y="973193"/>
            <a:ext cx="6046342" cy="5870017"/>
            <a:chOff x="372863" y="973193"/>
            <a:chExt cx="6046342" cy="587001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626F44-31E0-DCDF-0DCD-A71665EA9BD0}"/>
                </a:ext>
              </a:extLst>
            </p:cNvPr>
            <p:cNvGrpSpPr/>
            <p:nvPr/>
          </p:nvGrpSpPr>
          <p:grpSpPr>
            <a:xfrm>
              <a:off x="372863" y="973193"/>
              <a:ext cx="6046342" cy="5870017"/>
              <a:chOff x="372863" y="973193"/>
              <a:chExt cx="6046342" cy="5870017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AA32BCE-0FB1-588E-9F7B-8B6E8EE92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63" y="985356"/>
                <a:ext cx="2184171" cy="585785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AC2BD92-9DBA-C64A-4780-D8C55BF29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4600" y="973193"/>
                <a:ext cx="3904605" cy="5860824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6DDB4374-FEC9-896C-860C-8F5314D66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5592" y="3901256"/>
                <a:ext cx="3307644" cy="53307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C5BC67E-C23C-0098-0C38-58CB05FA9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-16965" b="-1"/>
              <a:stretch/>
            </p:blipFill>
            <p:spPr>
              <a:xfrm>
                <a:off x="2592929" y="3176801"/>
                <a:ext cx="3411068" cy="6674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B0A9A1D-FEB7-A929-937E-74AB1D46D9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-7538"/>
              <a:stretch/>
            </p:blipFill>
            <p:spPr>
              <a:xfrm>
                <a:off x="2592929" y="2695286"/>
                <a:ext cx="3411068" cy="613639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82" name="Object 19">
                <a:extLst>
                  <a:ext uri="{FF2B5EF4-FFF2-40B4-BE49-F238E27FC236}">
                    <a16:creationId xmlns:a16="http://schemas.microsoft.com/office/drawing/2014/main" id="{019ACD2F-6EBF-1FE3-63F6-CB37A9803B65}"/>
                  </a:ext>
                </a:extLst>
              </p:cNvPr>
              <p:cNvSpPr txBox="1"/>
              <p:nvPr/>
            </p:nvSpPr>
            <p:spPr>
              <a:xfrm>
                <a:off x="3219202" y="2747842"/>
                <a:ext cx="2278307" cy="1210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#1.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결론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67019E-490C-9E30-0142-490053653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4" r="6594" b="11193"/>
            <a:stretch/>
          </p:blipFill>
          <p:spPr>
            <a:xfrm>
              <a:off x="463557" y="1833206"/>
              <a:ext cx="1735481" cy="3904403"/>
            </a:xfrm>
            <a:prstGeom prst="rect">
              <a:avLst/>
            </a:prstGeom>
          </p:spPr>
        </p:pic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C5762735-7987-0EE4-ADE4-CD435FF565A8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589F246B-CF89-76BE-6155-9D591A91E3F7}"/>
              </a:ext>
            </a:extLst>
          </p:cNvPr>
          <p:cNvSpPr/>
          <p:nvPr/>
        </p:nvSpPr>
        <p:spPr>
          <a:xfrm>
            <a:off x="3438521" y="21192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EAD1D54B-A930-0CA6-0036-D8650A4FAF76}"/>
              </a:ext>
            </a:extLst>
          </p:cNvPr>
          <p:cNvSpPr/>
          <p:nvPr/>
        </p:nvSpPr>
        <p:spPr>
          <a:xfrm>
            <a:off x="5895783" y="211797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결론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pic>
        <p:nvPicPr>
          <p:cNvPr id="17" name="녹화_2023_01_25_14_29_35_409">
            <a:hlinkClick r:id="" action="ppaction://media"/>
            <a:extLst>
              <a:ext uri="{FF2B5EF4-FFF2-40B4-BE49-F238E27FC236}">
                <a16:creationId xmlns:a16="http://schemas.microsoft.com/office/drawing/2014/main" id="{2926C7CD-8546-C1C8-254A-64787CAE7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23814" y="1656842"/>
            <a:ext cx="4528400" cy="447249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8DC618-5C5B-143C-0461-8A279B3E3554}"/>
              </a:ext>
            </a:extLst>
          </p:cNvPr>
          <p:cNvSpPr/>
          <p:nvPr/>
        </p:nvSpPr>
        <p:spPr>
          <a:xfrm>
            <a:off x="2557034" y="3206011"/>
            <a:ext cx="3443331" cy="806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종합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C5762735-7987-0EE4-ADE4-CD435FF565A8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589F246B-CF89-76BE-6155-9D591A91E3F7}"/>
              </a:ext>
            </a:extLst>
          </p:cNvPr>
          <p:cNvSpPr/>
          <p:nvPr/>
        </p:nvSpPr>
        <p:spPr>
          <a:xfrm>
            <a:off x="3438521" y="21192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EAD1D54B-A930-0CA6-0036-D8650A4FAF76}"/>
              </a:ext>
            </a:extLst>
          </p:cNvPr>
          <p:cNvSpPr/>
          <p:nvPr/>
        </p:nvSpPr>
        <p:spPr>
          <a:xfrm>
            <a:off x="5895783" y="211797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결론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A534B2-A520-05C4-C0CC-6C977F7CFC24}"/>
              </a:ext>
            </a:extLst>
          </p:cNvPr>
          <p:cNvGrpSpPr/>
          <p:nvPr/>
        </p:nvGrpSpPr>
        <p:grpSpPr>
          <a:xfrm>
            <a:off x="2683368" y="2532918"/>
            <a:ext cx="6231260" cy="1569660"/>
            <a:chOff x="1030007" y="2710164"/>
            <a:chExt cx="6380810" cy="25024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3CCA7-961A-8A4D-0CAF-1B1895DCE4E9}"/>
                </a:ext>
              </a:extLst>
            </p:cNvPr>
            <p:cNvSpPr txBox="1"/>
            <p:nvPr/>
          </p:nvSpPr>
          <p:spPr>
            <a:xfrm>
              <a:off x="1030007" y="2710164"/>
              <a:ext cx="1010218" cy="2502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b="1" dirty="0">
                  <a:solidFill>
                    <a:srgbClr val="FFA07A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</a:t>
              </a:r>
              <a:endParaRPr lang="ko-KR" altLang="en-US" sz="11500" b="1" dirty="0">
                <a:solidFill>
                  <a:srgbClr val="FFA07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E6E2C3-2EFE-F5E6-F34B-B786E93E9A72}"/>
                </a:ext>
              </a:extLst>
            </p:cNvPr>
            <p:cNvSpPr txBox="1"/>
            <p:nvPr/>
          </p:nvSpPr>
          <p:spPr>
            <a:xfrm>
              <a:off x="2401267" y="2710164"/>
              <a:ext cx="5009550" cy="2355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해시태그를 통해</a:t>
              </a:r>
              <a:endParaRPr lang="en-US" altLang="ko-KR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just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언제 주로 먹을까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</a:p>
            <a:p>
              <a:pPr algn="just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어떤 음식과 자주 먹을까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</a:p>
            <a:p>
              <a:pPr algn="just"/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누구와 함께 먹을까</a:t>
              </a:r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FE6E02-6573-6202-B36E-57745B3BFC77}"/>
                </a:ext>
              </a:extLst>
            </p:cNvPr>
            <p:cNvSpPr txBox="1"/>
            <p:nvPr/>
          </p:nvSpPr>
          <p:spPr>
            <a:xfrm>
              <a:off x="3672840" y="352044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F931531-CE44-7498-D1D3-BDA22BA84125}"/>
              </a:ext>
            </a:extLst>
          </p:cNvPr>
          <p:cNvSpPr txBox="1"/>
          <p:nvPr/>
        </p:nvSpPr>
        <p:spPr>
          <a:xfrm>
            <a:off x="2972860" y="4391884"/>
            <a:ext cx="4984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LIKE</a:t>
            </a:r>
            <a:r>
              <a:rPr lang="ko-KR" altLang="en-US" sz="2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많이 받기위해</a:t>
            </a:r>
            <a:endParaRPr lang="en-US" altLang="ko-KR" sz="2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길이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 수를 늘리고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 algn="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#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맛집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먹스타그램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키워드를 추가하자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A718076-842C-D072-7F19-FA77DFD3FA48}"/>
              </a:ext>
            </a:extLst>
          </p:cNvPr>
          <p:cNvGrpSpPr/>
          <p:nvPr/>
        </p:nvGrpSpPr>
        <p:grpSpPr>
          <a:xfrm>
            <a:off x="4245575" y="1523421"/>
            <a:ext cx="3679175" cy="475530"/>
            <a:chOff x="4245575" y="1447221"/>
            <a:chExt cx="3679175" cy="4755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DD0B6B-5A6F-A6B8-AF6F-ED8720A1981F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결론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1454AF5-94F0-8950-A6C3-4A6A6A8A94CA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0A09E85-DA8C-B974-917F-1E14DCFC0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그래픽 46" descr="엄지척 기호 단색으로 채워진">
            <a:extLst>
              <a:ext uri="{FF2B5EF4-FFF2-40B4-BE49-F238E27FC236}">
                <a16:creationId xmlns:a16="http://schemas.microsoft.com/office/drawing/2014/main" id="{B6533680-40C4-283A-746D-FEB8B7C19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126579" y="3942443"/>
            <a:ext cx="1569660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3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29000" y="214856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본론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71551" y="215170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b="1" kern="0" dirty="0">
                  <a:solidFill>
                    <a:srgbClr val="44546A"/>
                  </a:solidFill>
                </a:rPr>
                <a:t>서론</a:t>
              </a:r>
              <a:endParaRPr lang="ko-KR" altLang="en-US" sz="2400" b="1" dirty="0">
                <a:solidFill>
                  <a:srgbClr val="44546A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https://finalproject/finale/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서론</a:t>
              </a:r>
              <a:endParaRPr lang="ko-KR" altLang="en-US" sz="1100" i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3F522D1C-8B25-3E8C-45AF-46934078D1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86449" y="213521"/>
              <a:ext cx="2561844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ko-KR" altLang="en-US" sz="1000" kern="0" dirty="0">
                  <a:solidFill>
                    <a:srgbClr val="44546A"/>
                  </a:solidFill>
                </a:rPr>
                <a:t>결론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                                     X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A011484-8D98-C671-740F-E2D5F7956FC1}"/>
              </a:ext>
            </a:extLst>
          </p:cNvPr>
          <p:cNvSpPr txBox="1"/>
          <p:nvPr/>
        </p:nvSpPr>
        <p:spPr>
          <a:xfrm>
            <a:off x="6731359" y="1306238"/>
            <a:ext cx="10587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nherit"/>
              </a:rPr>
              <a:t>인기 게시물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3" name="그림 72" descr="음식, 페퍼로니, 그릇, 실내이(가) 표시된 사진&#10;&#10;자동 생성된 설명">
            <a:extLst>
              <a:ext uri="{FF2B5EF4-FFF2-40B4-BE49-F238E27FC236}">
                <a16:creationId xmlns:a16="http://schemas.microsoft.com/office/drawing/2014/main" id="{54CC4AAB-CF92-EE85-7BF6-02EE5C544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257" y="4710249"/>
            <a:ext cx="1440000" cy="1440000"/>
          </a:xfrm>
          <a:prstGeom prst="rect">
            <a:avLst/>
          </a:prstGeom>
        </p:spPr>
      </p:pic>
      <p:pic>
        <p:nvPicPr>
          <p:cNvPr id="74" name="그림 73" descr="음식, 테이블, 그릇, 고기이(가) 표시된 사진&#10;&#10;자동 생성된 설명">
            <a:extLst>
              <a:ext uri="{FF2B5EF4-FFF2-40B4-BE49-F238E27FC236}">
                <a16:creationId xmlns:a16="http://schemas.microsoft.com/office/drawing/2014/main" id="{C8D84652-FB0A-8F5B-0DA5-7296CE573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08" y="4709170"/>
            <a:ext cx="1440000" cy="1440000"/>
          </a:xfrm>
          <a:prstGeom prst="rect">
            <a:avLst/>
          </a:prstGeom>
        </p:spPr>
      </p:pic>
      <p:pic>
        <p:nvPicPr>
          <p:cNvPr id="75" name="그림 74" descr="테이블, 음식, 목재의, 그릇이(가) 표시된 사진&#10;&#10;자동 생성된 설명">
            <a:extLst>
              <a:ext uri="{FF2B5EF4-FFF2-40B4-BE49-F238E27FC236}">
                <a16:creationId xmlns:a16="http://schemas.microsoft.com/office/drawing/2014/main" id="{47183028-2097-E546-66F6-A92AE3798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46" y="4712151"/>
            <a:ext cx="1440000" cy="1440000"/>
          </a:xfrm>
          <a:prstGeom prst="rect">
            <a:avLst/>
          </a:prstGeom>
        </p:spPr>
      </p:pic>
      <p:pic>
        <p:nvPicPr>
          <p:cNvPr id="76" name="그림 75" descr="플레이트, 테이블, 음식, 그릇이(가) 표시된 사진&#10;&#10;자동 생성된 설명">
            <a:extLst>
              <a:ext uri="{FF2B5EF4-FFF2-40B4-BE49-F238E27FC236}">
                <a16:creationId xmlns:a16="http://schemas.microsoft.com/office/drawing/2014/main" id="{139559CA-3EE0-0E53-6AB2-2980FC85C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96" y="3169827"/>
            <a:ext cx="1440000" cy="1440000"/>
          </a:xfrm>
          <a:prstGeom prst="rect">
            <a:avLst/>
          </a:prstGeom>
        </p:spPr>
      </p:pic>
      <p:pic>
        <p:nvPicPr>
          <p:cNvPr id="77" name="그림 76" descr="바위이(가) 표시된 사진&#10;&#10;자동 생성된 설명">
            <a:extLst>
              <a:ext uri="{FF2B5EF4-FFF2-40B4-BE49-F238E27FC236}">
                <a16:creationId xmlns:a16="http://schemas.microsoft.com/office/drawing/2014/main" id="{347EA6C7-2727-E14C-77C2-CA2E096DC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123" y="1629404"/>
            <a:ext cx="1440000" cy="1440000"/>
          </a:xfrm>
          <a:prstGeom prst="rect">
            <a:avLst/>
          </a:prstGeom>
        </p:spPr>
      </p:pic>
      <p:pic>
        <p:nvPicPr>
          <p:cNvPr id="78" name="그림 77" descr="플레이트, 음식, 고기, 간식용음식이(가) 표시된 사진&#10;&#10;자동 생성된 설명">
            <a:extLst>
              <a:ext uri="{FF2B5EF4-FFF2-40B4-BE49-F238E27FC236}">
                <a16:creationId xmlns:a16="http://schemas.microsoft.com/office/drawing/2014/main" id="{1D961307-35AA-B2E7-49C0-BE33AD36AD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3163358"/>
            <a:ext cx="1440000" cy="1440000"/>
          </a:xfrm>
          <a:prstGeom prst="rect">
            <a:avLst/>
          </a:prstGeom>
        </p:spPr>
      </p:pic>
      <p:pic>
        <p:nvPicPr>
          <p:cNvPr id="79" name="그림 78" descr="음식, 플레이트, 실내, 닫기이(가) 표시된 사진&#10;&#10;자동 생성된 설명">
            <a:extLst>
              <a:ext uri="{FF2B5EF4-FFF2-40B4-BE49-F238E27FC236}">
                <a16:creationId xmlns:a16="http://schemas.microsoft.com/office/drawing/2014/main" id="{DB5FF7CE-70E0-70BC-EAC9-EAE725163B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775" y="3169485"/>
            <a:ext cx="1440000" cy="1431384"/>
          </a:xfrm>
          <a:prstGeom prst="rect">
            <a:avLst/>
          </a:prstGeom>
        </p:spPr>
      </p:pic>
      <p:pic>
        <p:nvPicPr>
          <p:cNvPr id="80" name="그림 79" descr="음식, 더미이(가) 표시된 사진&#10;&#10;자동 생성된 설명">
            <a:extLst>
              <a:ext uri="{FF2B5EF4-FFF2-40B4-BE49-F238E27FC236}">
                <a16:creationId xmlns:a16="http://schemas.microsoft.com/office/drawing/2014/main" id="{C3AB713F-8CC5-FD1F-6231-11CCE4E26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96" y="1632786"/>
            <a:ext cx="1440000" cy="1440000"/>
          </a:xfrm>
          <a:prstGeom prst="rect">
            <a:avLst/>
          </a:prstGeom>
        </p:spPr>
      </p:pic>
      <p:pic>
        <p:nvPicPr>
          <p:cNvPr id="81" name="그림 80" descr="음식, 그릇, 먹힌, 고기이(가) 표시된 사진&#10;&#10;자동 생성된 설명">
            <a:extLst>
              <a:ext uri="{FF2B5EF4-FFF2-40B4-BE49-F238E27FC236}">
                <a16:creationId xmlns:a16="http://schemas.microsoft.com/office/drawing/2014/main" id="{F282A344-FA03-63FB-61CF-233008A355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49" y="1633443"/>
            <a:ext cx="1440000" cy="1440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3DF7B27-B070-0C1F-9273-6DE0E27BE0B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103" t="122" r="-1"/>
          <a:stretch/>
        </p:blipFill>
        <p:spPr>
          <a:xfrm flipH="1">
            <a:off x="12041932" y="970844"/>
            <a:ext cx="156417" cy="58608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1924B9-B5C8-0789-9DD3-3B6D1D581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9738" y="3338552"/>
            <a:ext cx="3307644" cy="533077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A1FD1FEC-2293-5D0E-6506-1D7F314534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5612"/>
          <a:stretch/>
        </p:blipFill>
        <p:spPr>
          <a:xfrm>
            <a:off x="7132448" y="6401124"/>
            <a:ext cx="3847412" cy="3923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D13E15-B4A0-AF73-E55C-606A9F2BE5DA}"/>
              </a:ext>
            </a:extLst>
          </p:cNvPr>
          <p:cNvGrpSpPr/>
          <p:nvPr/>
        </p:nvGrpSpPr>
        <p:grpSpPr>
          <a:xfrm>
            <a:off x="372863" y="973193"/>
            <a:ext cx="6046342" cy="5870017"/>
            <a:chOff x="372863" y="973193"/>
            <a:chExt cx="6046342" cy="587001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626F44-31E0-DCDF-0DCD-A71665EA9BD0}"/>
                </a:ext>
              </a:extLst>
            </p:cNvPr>
            <p:cNvGrpSpPr/>
            <p:nvPr/>
          </p:nvGrpSpPr>
          <p:grpSpPr>
            <a:xfrm>
              <a:off x="372863" y="973193"/>
              <a:ext cx="6046342" cy="5870017"/>
              <a:chOff x="372863" y="973193"/>
              <a:chExt cx="6046342" cy="5870017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AA32BCE-0FB1-588E-9F7B-8B6E8EE92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63" y="985356"/>
                <a:ext cx="2184171" cy="585785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AAC2BD92-9DBA-C64A-4780-D8C55BF29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4600" y="973193"/>
                <a:ext cx="3904605" cy="5860824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763D3F5F-0753-DA02-CFE2-FEDD053B2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5581" y="4847879"/>
                <a:ext cx="3411068" cy="570625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6DDB4374-FEC9-896C-860C-8F5314D66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5592" y="3901256"/>
                <a:ext cx="3307644" cy="533077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C5BC67E-C23C-0098-0C38-58CB05FA9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2929" y="3389818"/>
                <a:ext cx="3411068" cy="5706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B0A9A1D-FEB7-A929-937E-74AB1D46D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2929" y="2797521"/>
                <a:ext cx="3411068" cy="570625"/>
              </a:xfrm>
              <a:prstGeom prst="rect">
                <a:avLst/>
              </a:prstGeom>
            </p:spPr>
          </p:pic>
          <p:sp>
            <p:nvSpPr>
              <p:cNvPr id="82" name="Object 19">
                <a:extLst>
                  <a:ext uri="{FF2B5EF4-FFF2-40B4-BE49-F238E27FC236}">
                    <a16:creationId xmlns:a16="http://schemas.microsoft.com/office/drawing/2014/main" id="{019ACD2F-6EBF-1FE3-63F6-CB37A9803B65}"/>
                  </a:ext>
                </a:extLst>
              </p:cNvPr>
              <p:cNvSpPr txBox="1"/>
              <p:nvPr/>
            </p:nvSpPr>
            <p:spPr>
              <a:xfrm>
                <a:off x="3219202" y="2747842"/>
                <a:ext cx="2278307" cy="36702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#1.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팀 소개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#2.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주제 소개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2-1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주제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2-2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왜 인스타그램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2-3 Target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설정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#3. 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진행 과정</a:t>
                </a: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3-1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분석과정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3-2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데이터 수집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3-3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결과물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           (Model,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DataFrame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-Core Dream 3 Light" pitchFamily="34" charset="0"/>
                  </a:rPr>
                  <a:t>)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-Core Dream 3 Light" pitchFamily="34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67019E-490C-9E30-0142-490053653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54" r="6594" b="11193"/>
            <a:stretch/>
          </p:blipFill>
          <p:spPr>
            <a:xfrm>
              <a:off x="463557" y="1833206"/>
              <a:ext cx="1735481" cy="3904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358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아쉬운 점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43DF7B27-B070-0C1F-9273-6DE0E27BE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03" t="122" r="-1"/>
          <a:stretch/>
        </p:blipFill>
        <p:spPr>
          <a:xfrm flipH="1">
            <a:off x="12041932" y="970844"/>
            <a:ext cx="156417" cy="5860824"/>
          </a:xfrm>
          <a:prstGeom prst="rect">
            <a:avLst/>
          </a:prstGeom>
        </p:spPr>
      </p:pic>
      <p:sp>
        <p:nvSpPr>
          <p:cNvPr id="5" name="사다리꼴 4">
            <a:extLst>
              <a:ext uri="{FF2B5EF4-FFF2-40B4-BE49-F238E27FC236}">
                <a16:creationId xmlns:a16="http://schemas.microsoft.com/office/drawing/2014/main" id="{C5762735-7987-0EE4-ADE4-CD435FF565A8}"/>
              </a:ext>
            </a:extLst>
          </p:cNvPr>
          <p:cNvSpPr/>
          <p:nvPr/>
        </p:nvSpPr>
        <p:spPr>
          <a:xfrm>
            <a:off x="9658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서론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589F246B-CF89-76BE-6155-9D591A91E3F7}"/>
              </a:ext>
            </a:extLst>
          </p:cNvPr>
          <p:cNvSpPr/>
          <p:nvPr/>
        </p:nvSpPr>
        <p:spPr>
          <a:xfrm>
            <a:off x="3438521" y="21192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EAD1D54B-A930-0CA6-0036-D8650A4FAF76}"/>
              </a:ext>
            </a:extLst>
          </p:cNvPr>
          <p:cNvSpPr/>
          <p:nvPr/>
        </p:nvSpPr>
        <p:spPr>
          <a:xfrm>
            <a:off x="5895783" y="211797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결론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74C122-50B4-E78B-DE38-D6F965582435}"/>
              </a:ext>
            </a:extLst>
          </p:cNvPr>
          <p:cNvGrpSpPr/>
          <p:nvPr/>
        </p:nvGrpSpPr>
        <p:grpSpPr>
          <a:xfrm>
            <a:off x="4256412" y="1523421"/>
            <a:ext cx="3679175" cy="475530"/>
            <a:chOff x="4245575" y="1447221"/>
            <a:chExt cx="3679175" cy="4755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1AA13D-4919-ED65-CE61-FDA7E50E63C8}"/>
                </a:ext>
              </a:extLst>
            </p:cNvPr>
            <p:cNvSpPr txBox="1"/>
            <p:nvPr/>
          </p:nvSpPr>
          <p:spPr>
            <a:xfrm>
              <a:off x="4300318" y="1461086"/>
              <a:ext cx="36149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ko-KR" altLang="en-US" sz="2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쉽</a:t>
              </a:r>
              <a:r>
                <a: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r>
                <a:rPr lang="ko-KR" altLang="en-US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다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3EC2A7A-12AE-0B05-2A02-7F815999C9C7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6012AE1-4F92-F7A6-6E95-BBC08DA60F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273BD7-07BA-F6FE-8EF7-E6810D65E6B2}"/>
              </a:ext>
            </a:extLst>
          </p:cNvPr>
          <p:cNvGrpSpPr/>
          <p:nvPr/>
        </p:nvGrpSpPr>
        <p:grpSpPr>
          <a:xfrm>
            <a:off x="1074820" y="2577409"/>
            <a:ext cx="10042360" cy="3139321"/>
            <a:chOff x="1074820" y="2882982"/>
            <a:chExt cx="10042360" cy="31393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1D8613-6CBD-1629-7B35-F6AB6345A2E8}"/>
                </a:ext>
              </a:extLst>
            </p:cNvPr>
            <p:cNvSpPr txBox="1"/>
            <p:nvPr/>
          </p:nvSpPr>
          <p:spPr>
            <a:xfrm>
              <a:off x="1074820" y="2882982"/>
              <a:ext cx="1004236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b="0" i="0" dirty="0">
                  <a:solidFill>
                    <a:srgbClr val="20202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해당 키워드와 </a:t>
              </a:r>
              <a:r>
                <a:rPr lang="ko-KR" altLang="en-US" b="0" i="0" dirty="0" err="1">
                  <a:solidFill>
                    <a:srgbClr val="20202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관련없는</a:t>
              </a:r>
              <a:r>
                <a:rPr lang="ko-KR" altLang="en-US" b="0" i="0" dirty="0">
                  <a:solidFill>
                    <a:srgbClr val="20202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b="0" i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데이터도 함께 </a:t>
              </a:r>
              <a:r>
                <a:rPr lang="ko-KR" altLang="en-US" b="0" i="0" dirty="0" err="1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크롤링</a:t>
              </a:r>
              <a:endPara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b="0" i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b="0" i="0" dirty="0"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인스타그램의 보안 문제 </a:t>
              </a:r>
              <a:endPara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 algn="ctr">
                <a:buAutoNum type="arabicPeriod"/>
              </a:pPr>
              <a:endPara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How?</a:t>
              </a:r>
            </a:p>
            <a:p>
              <a:pPr algn="ctr"/>
              <a:endPara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b="0" i="0" dirty="0">
                <a:solidFill>
                  <a:srgbClr val="20202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 </a:t>
              </a:r>
              <a:r>
                <a:rPr lang="ko-KR" altLang="en-US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오답처리 </a:t>
              </a:r>
              <a:r>
                <a:rPr lang="en-US" altLang="ko-KR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# </a:t>
              </a:r>
              <a:r>
                <a:rPr lang="ko-KR" altLang="en-US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인스타그램</a:t>
              </a:r>
              <a:r>
                <a:rPr lang="en-US" altLang="ko-KR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_</a:t>
              </a:r>
              <a:r>
                <a:rPr lang="ko-KR" altLang="en-US" dirty="0">
                  <a:solidFill>
                    <a:srgbClr val="20202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아이디</a:t>
              </a:r>
              <a:endParaRPr lang="en-US" altLang="ko-KR" b="1" i="0" dirty="0">
                <a:solidFill>
                  <a:srgbClr val="FFA0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BAAF9B4-00D1-DFEA-8CAA-976A436A29C0}"/>
                </a:ext>
              </a:extLst>
            </p:cNvPr>
            <p:cNvSpPr/>
            <p:nvPr/>
          </p:nvSpPr>
          <p:spPr>
            <a:xfrm rot="5400000">
              <a:off x="5911163" y="4433921"/>
              <a:ext cx="414940" cy="484632"/>
            </a:xfrm>
            <a:prstGeom prst="rightArrow">
              <a:avLst>
                <a:gd name="adj1" fmla="val 57862"/>
                <a:gd name="adj2" fmla="val 55897"/>
              </a:avLst>
            </a:prstGeom>
            <a:solidFill>
              <a:srgbClr val="FFA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314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97491"/>
              <a:ext cx="11981688" cy="6360509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A9B7C672-EC65-7D29-E913-69391EA91F0D}"/>
                </a:ext>
              </a:extLst>
            </p:cNvPr>
            <p:cNvSpPr/>
            <p:nvPr/>
          </p:nvSpPr>
          <p:spPr>
            <a:xfrm>
              <a:off x="3581781" y="215169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BB83541B-4CD0-C79F-F3EA-259C014E143A}"/>
                </a:ext>
              </a:extLst>
            </p:cNvPr>
            <p:cNvSpPr/>
            <p:nvPr/>
          </p:nvSpPr>
          <p:spPr>
            <a:xfrm>
              <a:off x="971550" y="215170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/Finale/Q&amp;A</a:t>
              </a:r>
              <a:endParaRPr lang="ko-KR" altLang="en-US" sz="1400" i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075CD5-DF05-D537-9D6F-F62B7B9C35E0}"/>
              </a:ext>
            </a:extLst>
          </p:cNvPr>
          <p:cNvSpPr/>
          <p:nvPr/>
        </p:nvSpPr>
        <p:spPr>
          <a:xfrm>
            <a:off x="3657600" y="2871788"/>
            <a:ext cx="5457825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0E2A05-4EE5-B1DB-07AD-ECAC0A10CF11}"/>
              </a:ext>
            </a:extLst>
          </p:cNvPr>
          <p:cNvGrpSpPr/>
          <p:nvPr/>
        </p:nvGrpSpPr>
        <p:grpSpPr>
          <a:xfrm>
            <a:off x="5826124" y="2049461"/>
            <a:ext cx="1120775" cy="1120775"/>
            <a:chOff x="5340350" y="1857375"/>
            <a:chExt cx="1355725" cy="135572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B66E598-A8CF-02CD-A817-CAE1DF462F18}"/>
                </a:ext>
              </a:extLst>
            </p:cNvPr>
            <p:cNvSpPr/>
            <p:nvPr/>
          </p:nvSpPr>
          <p:spPr>
            <a:xfrm>
              <a:off x="5340350" y="1857375"/>
              <a:ext cx="1355725" cy="1355725"/>
            </a:xfrm>
            <a:prstGeom prst="ellipse">
              <a:avLst/>
            </a:prstGeom>
            <a:solidFill>
              <a:srgbClr val="FFA07A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래픽 12" descr="콜 센터 단색으로 채워진">
              <a:extLst>
                <a:ext uri="{FF2B5EF4-FFF2-40B4-BE49-F238E27FC236}">
                  <a16:creationId xmlns:a16="http://schemas.microsoft.com/office/drawing/2014/main" id="{55EEE6CF-C3CC-68A8-DD70-EF62088A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61011" y="2075949"/>
              <a:ext cx="914401" cy="914401"/>
            </a:xfrm>
            <a:prstGeom prst="rect">
              <a:avLst/>
            </a:prstGeom>
          </p:spPr>
        </p:pic>
      </p:grpSp>
      <p:sp>
        <p:nvSpPr>
          <p:cNvPr id="16" name="사각형: 둥근 대각선 방향 모서리 15">
            <a:extLst>
              <a:ext uri="{FF2B5EF4-FFF2-40B4-BE49-F238E27FC236}">
                <a16:creationId xmlns:a16="http://schemas.microsoft.com/office/drawing/2014/main" id="{A5358391-5550-6FA0-BEA9-5EA608B5DA63}"/>
              </a:ext>
            </a:extLst>
          </p:cNvPr>
          <p:cNvSpPr/>
          <p:nvPr/>
        </p:nvSpPr>
        <p:spPr>
          <a:xfrm>
            <a:off x="4343400" y="3614738"/>
            <a:ext cx="4171950" cy="614362"/>
          </a:xfrm>
          <a:prstGeom prst="round2DiagRect">
            <a:avLst/>
          </a:prstGeom>
          <a:solidFill>
            <a:srgbClr val="FFA07A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Any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Questions?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56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 소개</a:t>
              </a:r>
              <a:endParaRPr lang="ko-KR" altLang="en-US" sz="1100" i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" name="사다리꼴 47">
            <a:extLst>
              <a:ext uri="{FF2B5EF4-FFF2-40B4-BE49-F238E27FC236}">
                <a16:creationId xmlns:a16="http://schemas.microsoft.com/office/drawing/2014/main" id="{198BF234-1422-6094-790D-590C571CC0CA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49" name="사다리꼴 48">
            <a:extLst>
              <a:ext uri="{FF2B5EF4-FFF2-40B4-BE49-F238E27FC236}">
                <a16:creationId xmlns:a16="http://schemas.microsoft.com/office/drawing/2014/main" id="{657C3A63-5014-5CD1-4DF6-35653BA09265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50" name="사다리꼴 49">
            <a:extLst>
              <a:ext uri="{FF2B5EF4-FFF2-40B4-BE49-F238E27FC236}">
                <a16:creationId xmlns:a16="http://schemas.microsoft.com/office/drawing/2014/main" id="{B9F68B5B-B683-E407-302D-E62571EFD466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296F5975-FCB1-08BC-EDA4-52C4EFFEA87E}"/>
              </a:ext>
            </a:extLst>
          </p:cNvPr>
          <p:cNvGrpSpPr/>
          <p:nvPr/>
        </p:nvGrpSpPr>
        <p:grpSpPr>
          <a:xfrm>
            <a:off x="1229006" y="1202394"/>
            <a:ext cx="2635140" cy="2533396"/>
            <a:chOff x="1360180" y="2286000"/>
            <a:chExt cx="2297424" cy="2517745"/>
          </a:xfrm>
        </p:grpSpPr>
        <p:sp>
          <p:nvSpPr>
            <p:cNvPr id="1040" name="사각형: 둥근 모서리 22">
              <a:extLst>
                <a:ext uri="{FF2B5EF4-FFF2-40B4-BE49-F238E27FC236}">
                  <a16:creationId xmlns:a16="http://schemas.microsoft.com/office/drawing/2014/main" id="{5A9668AF-6E69-0A04-9A1A-3C6A96F45AFB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전대한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32571B51-5255-7012-D25E-89455C96BA01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팀장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BC19561A-C8C8-0765-2EFD-55B3B0434B47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043" name="왼쪽 대괄호 1042">
                <a:extLst>
                  <a:ext uri="{FF2B5EF4-FFF2-40B4-BE49-F238E27FC236}">
                    <a16:creationId xmlns:a16="http://schemas.microsoft.com/office/drawing/2014/main" id="{B1BE2C6F-F286-987D-089C-16C9982B1A89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44" name="직선 연결선 1043">
                <a:extLst>
                  <a:ext uri="{FF2B5EF4-FFF2-40B4-BE49-F238E27FC236}">
                    <a16:creationId xmlns:a16="http://schemas.microsoft.com/office/drawing/2014/main" id="{4D1E8C0D-8C8D-03C0-9FAB-3201344BDD39}"/>
                  </a:ext>
                </a:extLst>
              </p:cNvPr>
              <p:cNvCxnSpPr>
                <a:cxnSpLocks/>
                <a:endCxn id="1043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직선 연결선 1044">
                <a:extLst>
                  <a:ext uri="{FF2B5EF4-FFF2-40B4-BE49-F238E27FC236}">
                    <a16:creationId xmlns:a16="http://schemas.microsoft.com/office/drawing/2014/main" id="{A8978D0C-3A41-E918-30F0-D5856CD5F954}"/>
                  </a:ext>
                </a:extLst>
              </p:cNvPr>
              <p:cNvCxnSpPr>
                <a:cxnSpLocks/>
                <a:stCxn id="1046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6" name="원호 1045">
                <a:extLst>
                  <a:ext uri="{FF2B5EF4-FFF2-40B4-BE49-F238E27FC236}">
                    <a16:creationId xmlns:a16="http://schemas.microsoft.com/office/drawing/2014/main" id="{39F4AD1A-C7F5-9B93-FEC1-CDAA98CDB3A9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47" name="직선 연결선 1046">
                <a:extLst>
                  <a:ext uri="{FF2B5EF4-FFF2-40B4-BE49-F238E27FC236}">
                    <a16:creationId xmlns:a16="http://schemas.microsoft.com/office/drawing/2014/main" id="{A12C9F42-4813-B93A-BDA8-FE4A2D96FD22}"/>
                  </a:ext>
                </a:extLst>
              </p:cNvPr>
              <p:cNvCxnSpPr>
                <a:cxnSpLocks/>
                <a:stCxn id="1046" idx="2"/>
                <a:endCxn id="1048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" name="원호 1047">
                <a:extLst>
                  <a:ext uri="{FF2B5EF4-FFF2-40B4-BE49-F238E27FC236}">
                    <a16:creationId xmlns:a16="http://schemas.microsoft.com/office/drawing/2014/main" id="{9038429C-12AA-79D8-79A2-C9CA03B4FAE9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049" name="그룹 1048">
                <a:extLst>
                  <a:ext uri="{FF2B5EF4-FFF2-40B4-BE49-F238E27FC236}">
                    <a16:creationId xmlns:a16="http://schemas.microsoft.com/office/drawing/2014/main" id="{47A4BCB8-124F-F40D-122E-3161CFA31698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050" name="직선 연결선 1049">
                  <a:extLst>
                    <a:ext uri="{FF2B5EF4-FFF2-40B4-BE49-F238E27FC236}">
                      <a16:creationId xmlns:a16="http://schemas.microsoft.com/office/drawing/2014/main" id="{22005CE2-BABB-C7FE-F9A7-FA800CCD4BB7}"/>
                    </a:ext>
                  </a:extLst>
                </p:cNvPr>
                <p:cNvCxnSpPr>
                  <a:cxnSpLocks/>
                  <a:stCxn id="1048" idx="2"/>
                  <a:endCxn id="1051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1" name="원호 1050">
                  <a:extLst>
                    <a:ext uri="{FF2B5EF4-FFF2-40B4-BE49-F238E27FC236}">
                      <a16:creationId xmlns:a16="http://schemas.microsoft.com/office/drawing/2014/main" id="{4CE38586-3DDA-2D9E-CFB7-4810958174CD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DAF780B9-1CD3-82F9-0AE2-566C80CC1288}"/>
              </a:ext>
            </a:extLst>
          </p:cNvPr>
          <p:cNvSpPr/>
          <p:nvPr/>
        </p:nvSpPr>
        <p:spPr>
          <a:xfrm>
            <a:off x="1071492" y="2119377"/>
            <a:ext cx="3280386" cy="133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분류 모델 설계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제작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</a:t>
            </a:r>
            <a:endParaRPr lang="ko-KR" altLang="en-US" sz="9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61F9A3D8-6E5E-B178-4302-F5507413591B}"/>
              </a:ext>
            </a:extLst>
          </p:cNvPr>
          <p:cNvGrpSpPr/>
          <p:nvPr/>
        </p:nvGrpSpPr>
        <p:grpSpPr>
          <a:xfrm>
            <a:off x="4700816" y="1196146"/>
            <a:ext cx="2635140" cy="2533395"/>
            <a:chOff x="1360180" y="2286000"/>
            <a:chExt cx="2297424" cy="2517745"/>
          </a:xfrm>
        </p:grpSpPr>
        <p:sp>
          <p:nvSpPr>
            <p:cNvPr id="1059" name="사각형: 둥근 모서리 22">
              <a:extLst>
                <a:ext uri="{FF2B5EF4-FFF2-40B4-BE49-F238E27FC236}">
                  <a16:creationId xmlns:a16="http://schemas.microsoft.com/office/drawing/2014/main" id="{8D398CA0-51B6-02BE-1EFC-3D72DF84F102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박주현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60" name="타원 1059">
              <a:extLst>
                <a:ext uri="{FF2B5EF4-FFF2-40B4-BE49-F238E27FC236}">
                  <a16:creationId xmlns:a16="http://schemas.microsoft.com/office/drawing/2014/main" id="{643C0640-C1D7-57B7-E61C-D614C75DA411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61" name="그룹 1060">
              <a:extLst>
                <a:ext uri="{FF2B5EF4-FFF2-40B4-BE49-F238E27FC236}">
                  <a16:creationId xmlns:a16="http://schemas.microsoft.com/office/drawing/2014/main" id="{132ECB61-5AAE-7666-0221-3D520F81535A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062" name="왼쪽 대괄호 1061">
                <a:extLst>
                  <a:ext uri="{FF2B5EF4-FFF2-40B4-BE49-F238E27FC236}">
                    <a16:creationId xmlns:a16="http://schemas.microsoft.com/office/drawing/2014/main" id="{E1781AAD-AA06-1D82-F246-8F141A34B335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63" name="직선 연결선 1062">
                <a:extLst>
                  <a:ext uri="{FF2B5EF4-FFF2-40B4-BE49-F238E27FC236}">
                    <a16:creationId xmlns:a16="http://schemas.microsoft.com/office/drawing/2014/main" id="{B8923EAC-3228-5AE3-3151-F8C0D840B709}"/>
                  </a:ext>
                </a:extLst>
              </p:cNvPr>
              <p:cNvCxnSpPr>
                <a:cxnSpLocks/>
                <a:endCxn id="1062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직선 연결선 1063">
                <a:extLst>
                  <a:ext uri="{FF2B5EF4-FFF2-40B4-BE49-F238E27FC236}">
                    <a16:creationId xmlns:a16="http://schemas.microsoft.com/office/drawing/2014/main" id="{673FD0C1-4C42-719A-93D8-CB0D820FF43C}"/>
                  </a:ext>
                </a:extLst>
              </p:cNvPr>
              <p:cNvCxnSpPr>
                <a:cxnSpLocks/>
                <a:stCxn id="1065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5" name="원호 1064">
                <a:extLst>
                  <a:ext uri="{FF2B5EF4-FFF2-40B4-BE49-F238E27FC236}">
                    <a16:creationId xmlns:a16="http://schemas.microsoft.com/office/drawing/2014/main" id="{57BF5CAD-D892-11F5-14AF-449E7D1C4709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66" name="직선 연결선 1065">
                <a:extLst>
                  <a:ext uri="{FF2B5EF4-FFF2-40B4-BE49-F238E27FC236}">
                    <a16:creationId xmlns:a16="http://schemas.microsoft.com/office/drawing/2014/main" id="{24B1FA34-355C-B850-766B-5C6EC919D3A7}"/>
                  </a:ext>
                </a:extLst>
              </p:cNvPr>
              <p:cNvCxnSpPr>
                <a:cxnSpLocks/>
                <a:stCxn id="1065" idx="2"/>
                <a:endCxn id="1067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7" name="원호 1066">
                <a:extLst>
                  <a:ext uri="{FF2B5EF4-FFF2-40B4-BE49-F238E27FC236}">
                    <a16:creationId xmlns:a16="http://schemas.microsoft.com/office/drawing/2014/main" id="{8EE10273-967A-6713-61A2-7E712BC2D229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068" name="그룹 1067">
                <a:extLst>
                  <a:ext uri="{FF2B5EF4-FFF2-40B4-BE49-F238E27FC236}">
                    <a16:creationId xmlns:a16="http://schemas.microsoft.com/office/drawing/2014/main" id="{C2FEF0DC-8BE7-9288-F1EE-7362CF411139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069" name="직선 연결선 1068">
                  <a:extLst>
                    <a:ext uri="{FF2B5EF4-FFF2-40B4-BE49-F238E27FC236}">
                      <a16:creationId xmlns:a16="http://schemas.microsoft.com/office/drawing/2014/main" id="{D0E2441D-8EAC-88AB-9192-2984F625A1C9}"/>
                    </a:ext>
                  </a:extLst>
                </p:cNvPr>
                <p:cNvCxnSpPr>
                  <a:cxnSpLocks/>
                  <a:stCxn id="1067" idx="2"/>
                  <a:endCxn id="1070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0" name="원호 1069">
                  <a:extLst>
                    <a:ext uri="{FF2B5EF4-FFF2-40B4-BE49-F238E27FC236}">
                      <a16:creationId xmlns:a16="http://schemas.microsoft.com/office/drawing/2014/main" id="{84F3BD4D-950B-A179-B361-765ED01603A7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CE971546-81CA-5B39-DF43-D374E74507ED}"/>
              </a:ext>
            </a:extLst>
          </p:cNvPr>
          <p:cNvSpPr/>
          <p:nvPr/>
        </p:nvSpPr>
        <p:spPr>
          <a:xfrm>
            <a:off x="4543302" y="2113129"/>
            <a:ext cx="3280386" cy="133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분류 모델 설계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제작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보고서 작성</a:t>
            </a:r>
          </a:p>
        </p:txBody>
      </p: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2DCB8DF1-5796-D637-70B6-7871FF5DF436}"/>
              </a:ext>
            </a:extLst>
          </p:cNvPr>
          <p:cNvGrpSpPr/>
          <p:nvPr/>
        </p:nvGrpSpPr>
        <p:grpSpPr>
          <a:xfrm>
            <a:off x="8175550" y="1200606"/>
            <a:ext cx="2635140" cy="2533395"/>
            <a:chOff x="1360180" y="2286000"/>
            <a:chExt cx="2297424" cy="2517745"/>
          </a:xfrm>
        </p:grpSpPr>
        <p:sp>
          <p:nvSpPr>
            <p:cNvPr id="1074" name="사각형: 둥근 모서리 22">
              <a:extLst>
                <a:ext uri="{FF2B5EF4-FFF2-40B4-BE49-F238E27FC236}">
                  <a16:creationId xmlns:a16="http://schemas.microsoft.com/office/drawing/2014/main" id="{74EF12D3-BC5F-9C25-D628-3E08783943EF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임성길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75" name="타원 1074">
              <a:extLst>
                <a:ext uri="{FF2B5EF4-FFF2-40B4-BE49-F238E27FC236}">
                  <a16:creationId xmlns:a16="http://schemas.microsoft.com/office/drawing/2014/main" id="{C578BDB4-BC5D-6BB0-FCD2-CE1C4E53E0D3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76" name="그룹 1075">
              <a:extLst>
                <a:ext uri="{FF2B5EF4-FFF2-40B4-BE49-F238E27FC236}">
                  <a16:creationId xmlns:a16="http://schemas.microsoft.com/office/drawing/2014/main" id="{26E67773-AFD3-62BC-C784-665228BD6C33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077" name="왼쪽 대괄호 1076">
                <a:extLst>
                  <a:ext uri="{FF2B5EF4-FFF2-40B4-BE49-F238E27FC236}">
                    <a16:creationId xmlns:a16="http://schemas.microsoft.com/office/drawing/2014/main" id="{19CD687B-EFA4-671F-977E-C36A602D85CE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78" name="직선 연결선 1077">
                <a:extLst>
                  <a:ext uri="{FF2B5EF4-FFF2-40B4-BE49-F238E27FC236}">
                    <a16:creationId xmlns:a16="http://schemas.microsoft.com/office/drawing/2014/main" id="{95AD83D9-80EF-0E8E-E45E-B9A3887D25BE}"/>
                  </a:ext>
                </a:extLst>
              </p:cNvPr>
              <p:cNvCxnSpPr>
                <a:cxnSpLocks/>
                <a:endCxn id="1077" idx="0"/>
              </p:cNvCxnSpPr>
              <p:nvPr/>
            </p:nvCxnSpPr>
            <p:spPr>
              <a:xfrm>
                <a:off x="1662392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직선 연결선 1078">
                <a:extLst>
                  <a:ext uri="{FF2B5EF4-FFF2-40B4-BE49-F238E27FC236}">
                    <a16:creationId xmlns:a16="http://schemas.microsoft.com/office/drawing/2014/main" id="{CBD0A819-02B6-349B-0DF9-46F8C2470EFF}"/>
                  </a:ext>
                </a:extLst>
              </p:cNvPr>
              <p:cNvCxnSpPr>
                <a:cxnSpLocks/>
                <a:stCxn id="1080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0" name="원호 1079">
                <a:extLst>
                  <a:ext uri="{FF2B5EF4-FFF2-40B4-BE49-F238E27FC236}">
                    <a16:creationId xmlns:a16="http://schemas.microsoft.com/office/drawing/2014/main" id="{B491BD5F-7260-8AB5-B564-2D95322CA3C7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81" name="직선 연결선 1080">
                <a:extLst>
                  <a:ext uri="{FF2B5EF4-FFF2-40B4-BE49-F238E27FC236}">
                    <a16:creationId xmlns:a16="http://schemas.microsoft.com/office/drawing/2014/main" id="{7D84EA29-F20C-401F-A0E8-9971DDB0ED08}"/>
                  </a:ext>
                </a:extLst>
              </p:cNvPr>
              <p:cNvCxnSpPr>
                <a:cxnSpLocks/>
                <a:stCxn id="1080" idx="2"/>
                <a:endCxn id="1082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2" name="원호 1081">
                <a:extLst>
                  <a:ext uri="{FF2B5EF4-FFF2-40B4-BE49-F238E27FC236}">
                    <a16:creationId xmlns:a16="http://schemas.microsoft.com/office/drawing/2014/main" id="{EB2EE3D4-94D3-FCE2-0793-497FA6932000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083" name="그룹 1082">
                <a:extLst>
                  <a:ext uri="{FF2B5EF4-FFF2-40B4-BE49-F238E27FC236}">
                    <a16:creationId xmlns:a16="http://schemas.microsoft.com/office/drawing/2014/main" id="{0314856C-D6A8-9F22-32F2-E0D58D55C31E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084" name="직선 연결선 1083">
                  <a:extLst>
                    <a:ext uri="{FF2B5EF4-FFF2-40B4-BE49-F238E27FC236}">
                      <a16:creationId xmlns:a16="http://schemas.microsoft.com/office/drawing/2014/main" id="{597F5F17-46A5-0BA2-ACCE-5BFCBA84FAD0}"/>
                    </a:ext>
                  </a:extLst>
                </p:cNvPr>
                <p:cNvCxnSpPr>
                  <a:cxnSpLocks/>
                  <a:stCxn id="1082" idx="2"/>
                  <a:endCxn id="1085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5" name="원호 1084">
                  <a:extLst>
                    <a:ext uri="{FF2B5EF4-FFF2-40B4-BE49-F238E27FC236}">
                      <a16:creationId xmlns:a16="http://schemas.microsoft.com/office/drawing/2014/main" id="{C2245B86-2AEF-5E8F-6CC4-CAEDD2E54C6B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grpSp>
        <p:nvGrpSpPr>
          <p:cNvPr id="1087" name="그룹 1086">
            <a:extLst>
              <a:ext uri="{FF2B5EF4-FFF2-40B4-BE49-F238E27FC236}">
                <a16:creationId xmlns:a16="http://schemas.microsoft.com/office/drawing/2014/main" id="{273EE399-305D-3A43-3C13-12053B04500C}"/>
              </a:ext>
            </a:extLst>
          </p:cNvPr>
          <p:cNvGrpSpPr/>
          <p:nvPr/>
        </p:nvGrpSpPr>
        <p:grpSpPr>
          <a:xfrm>
            <a:off x="1227184" y="4026282"/>
            <a:ext cx="2635140" cy="2533396"/>
            <a:chOff x="1360180" y="2286000"/>
            <a:chExt cx="2297424" cy="2517745"/>
          </a:xfrm>
        </p:grpSpPr>
        <p:sp>
          <p:nvSpPr>
            <p:cNvPr id="1089" name="사각형: 둥근 모서리 22">
              <a:extLst>
                <a:ext uri="{FF2B5EF4-FFF2-40B4-BE49-F238E27FC236}">
                  <a16:creationId xmlns:a16="http://schemas.microsoft.com/office/drawing/2014/main" id="{C37CE749-1C1F-3918-F0A0-09973C7403B1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남수민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90" name="타원 1089">
              <a:extLst>
                <a:ext uri="{FF2B5EF4-FFF2-40B4-BE49-F238E27FC236}">
                  <a16:creationId xmlns:a16="http://schemas.microsoft.com/office/drawing/2014/main" id="{90CA550D-F605-D16F-1FFD-8911923EE83E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91" name="그룹 1090">
              <a:extLst>
                <a:ext uri="{FF2B5EF4-FFF2-40B4-BE49-F238E27FC236}">
                  <a16:creationId xmlns:a16="http://schemas.microsoft.com/office/drawing/2014/main" id="{3B668602-B5E7-9142-9594-4497AD8E1115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092" name="왼쪽 대괄호 1091">
                <a:extLst>
                  <a:ext uri="{FF2B5EF4-FFF2-40B4-BE49-F238E27FC236}">
                    <a16:creationId xmlns:a16="http://schemas.microsoft.com/office/drawing/2014/main" id="{B69A5645-9766-51B2-E013-D8983C52995B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93" name="직선 연결선 1092">
                <a:extLst>
                  <a:ext uri="{FF2B5EF4-FFF2-40B4-BE49-F238E27FC236}">
                    <a16:creationId xmlns:a16="http://schemas.microsoft.com/office/drawing/2014/main" id="{F536CCCA-3678-37B1-2CF0-5B6CC1F87C1E}"/>
                  </a:ext>
                </a:extLst>
              </p:cNvPr>
              <p:cNvCxnSpPr>
                <a:cxnSpLocks/>
                <a:endCxn id="1092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직선 연결선 1093">
                <a:extLst>
                  <a:ext uri="{FF2B5EF4-FFF2-40B4-BE49-F238E27FC236}">
                    <a16:creationId xmlns:a16="http://schemas.microsoft.com/office/drawing/2014/main" id="{3F20A83A-0D5D-E329-4357-6ECE98DF99E7}"/>
                  </a:ext>
                </a:extLst>
              </p:cNvPr>
              <p:cNvCxnSpPr>
                <a:cxnSpLocks/>
                <a:stCxn id="1095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5" name="원호 1094">
                <a:extLst>
                  <a:ext uri="{FF2B5EF4-FFF2-40B4-BE49-F238E27FC236}">
                    <a16:creationId xmlns:a16="http://schemas.microsoft.com/office/drawing/2014/main" id="{9A1A26B5-4BB1-6E61-1DFE-39144E2FD76C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096" name="직선 연결선 1095">
                <a:extLst>
                  <a:ext uri="{FF2B5EF4-FFF2-40B4-BE49-F238E27FC236}">
                    <a16:creationId xmlns:a16="http://schemas.microsoft.com/office/drawing/2014/main" id="{BB2F86B5-E034-093E-D603-D32E98E5ACC4}"/>
                  </a:ext>
                </a:extLst>
              </p:cNvPr>
              <p:cNvCxnSpPr>
                <a:cxnSpLocks/>
                <a:stCxn id="1095" idx="2"/>
                <a:endCxn id="1097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7" name="원호 1096">
                <a:extLst>
                  <a:ext uri="{FF2B5EF4-FFF2-40B4-BE49-F238E27FC236}">
                    <a16:creationId xmlns:a16="http://schemas.microsoft.com/office/drawing/2014/main" id="{B62C2ABA-CE06-B559-4ED6-43AF37506F9D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098" name="그룹 1097">
                <a:extLst>
                  <a:ext uri="{FF2B5EF4-FFF2-40B4-BE49-F238E27FC236}">
                    <a16:creationId xmlns:a16="http://schemas.microsoft.com/office/drawing/2014/main" id="{1FBF30FF-2261-8DFB-44A9-6347E399217D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099" name="직선 연결선 1098">
                  <a:extLst>
                    <a:ext uri="{FF2B5EF4-FFF2-40B4-BE49-F238E27FC236}">
                      <a16:creationId xmlns:a16="http://schemas.microsoft.com/office/drawing/2014/main" id="{7A8A3AAE-B03F-0377-349B-EE6A8F83090C}"/>
                    </a:ext>
                  </a:extLst>
                </p:cNvPr>
                <p:cNvCxnSpPr>
                  <a:cxnSpLocks/>
                  <a:stCxn id="1097" idx="2"/>
                  <a:endCxn id="1100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0" name="원호 1099">
                  <a:extLst>
                    <a:ext uri="{FF2B5EF4-FFF2-40B4-BE49-F238E27FC236}">
                      <a16:creationId xmlns:a16="http://schemas.microsoft.com/office/drawing/2014/main" id="{9B09F777-9E11-6646-4B2C-D725129C9DDF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66F73454-CA85-41E5-913F-A3322F4CF8D7}"/>
              </a:ext>
            </a:extLst>
          </p:cNvPr>
          <p:cNvGrpSpPr/>
          <p:nvPr/>
        </p:nvGrpSpPr>
        <p:grpSpPr>
          <a:xfrm>
            <a:off x="4698994" y="4020033"/>
            <a:ext cx="2635140" cy="2533396"/>
            <a:chOff x="1360180" y="2286000"/>
            <a:chExt cx="2297424" cy="2517745"/>
          </a:xfrm>
        </p:grpSpPr>
        <p:sp>
          <p:nvSpPr>
            <p:cNvPr id="1104" name="사각형: 둥근 모서리 22">
              <a:extLst>
                <a:ext uri="{FF2B5EF4-FFF2-40B4-BE49-F238E27FC236}">
                  <a16:creationId xmlns:a16="http://schemas.microsoft.com/office/drawing/2014/main" id="{8AE03DF0-B256-8189-2245-392CFDF38459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이소민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105" name="타원 1104">
              <a:extLst>
                <a:ext uri="{FF2B5EF4-FFF2-40B4-BE49-F238E27FC236}">
                  <a16:creationId xmlns:a16="http://schemas.microsoft.com/office/drawing/2014/main" id="{8D0146A0-912D-29EA-140F-0A41EC235DA9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106" name="그룹 1105">
              <a:extLst>
                <a:ext uri="{FF2B5EF4-FFF2-40B4-BE49-F238E27FC236}">
                  <a16:creationId xmlns:a16="http://schemas.microsoft.com/office/drawing/2014/main" id="{0D279B82-D589-10B2-BA12-A4BA2AB35F85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107" name="왼쪽 대괄호 1106">
                <a:extLst>
                  <a:ext uri="{FF2B5EF4-FFF2-40B4-BE49-F238E27FC236}">
                    <a16:creationId xmlns:a16="http://schemas.microsoft.com/office/drawing/2014/main" id="{D24DEA81-B19E-CD31-263D-177B4E9C687B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108" name="직선 연결선 1107">
                <a:extLst>
                  <a:ext uri="{FF2B5EF4-FFF2-40B4-BE49-F238E27FC236}">
                    <a16:creationId xmlns:a16="http://schemas.microsoft.com/office/drawing/2014/main" id="{BF2904C3-5825-408A-B23D-1B9007BDDEFF}"/>
                  </a:ext>
                </a:extLst>
              </p:cNvPr>
              <p:cNvCxnSpPr>
                <a:cxnSpLocks/>
                <a:endCxn id="1107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직선 연결선 1108">
                <a:extLst>
                  <a:ext uri="{FF2B5EF4-FFF2-40B4-BE49-F238E27FC236}">
                    <a16:creationId xmlns:a16="http://schemas.microsoft.com/office/drawing/2014/main" id="{CBEA8E3B-8697-286F-1DE9-CDF5FE7625A6}"/>
                  </a:ext>
                </a:extLst>
              </p:cNvPr>
              <p:cNvCxnSpPr>
                <a:cxnSpLocks/>
                <a:stCxn id="1110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0" name="원호 1109">
                <a:extLst>
                  <a:ext uri="{FF2B5EF4-FFF2-40B4-BE49-F238E27FC236}">
                    <a16:creationId xmlns:a16="http://schemas.microsoft.com/office/drawing/2014/main" id="{509515D0-A1DD-3961-830A-A01D818ABAFD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111" name="직선 연결선 1110">
                <a:extLst>
                  <a:ext uri="{FF2B5EF4-FFF2-40B4-BE49-F238E27FC236}">
                    <a16:creationId xmlns:a16="http://schemas.microsoft.com/office/drawing/2014/main" id="{213A79C0-D65F-0FA6-3F83-69A3B7CE23F2}"/>
                  </a:ext>
                </a:extLst>
              </p:cNvPr>
              <p:cNvCxnSpPr>
                <a:cxnSpLocks/>
                <a:stCxn id="1110" idx="2"/>
                <a:endCxn id="1112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2" name="원호 1111">
                <a:extLst>
                  <a:ext uri="{FF2B5EF4-FFF2-40B4-BE49-F238E27FC236}">
                    <a16:creationId xmlns:a16="http://schemas.microsoft.com/office/drawing/2014/main" id="{21863CBE-7BB0-262A-878C-CF3E9CAE0190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113" name="그룹 1112">
                <a:extLst>
                  <a:ext uri="{FF2B5EF4-FFF2-40B4-BE49-F238E27FC236}">
                    <a16:creationId xmlns:a16="http://schemas.microsoft.com/office/drawing/2014/main" id="{2AD415B2-4472-7B99-DDCD-21E33BAF1E00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114" name="직선 연결선 1113">
                  <a:extLst>
                    <a:ext uri="{FF2B5EF4-FFF2-40B4-BE49-F238E27FC236}">
                      <a16:creationId xmlns:a16="http://schemas.microsoft.com/office/drawing/2014/main" id="{465D19E4-F3F0-5CFE-10A9-9AE753414A2C}"/>
                    </a:ext>
                  </a:extLst>
                </p:cNvPr>
                <p:cNvCxnSpPr>
                  <a:cxnSpLocks/>
                  <a:stCxn id="1112" idx="2"/>
                  <a:endCxn id="1115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5" name="원호 1114">
                  <a:extLst>
                    <a:ext uri="{FF2B5EF4-FFF2-40B4-BE49-F238E27FC236}">
                      <a16:creationId xmlns:a16="http://schemas.microsoft.com/office/drawing/2014/main" id="{D38F4A52-FFD3-8CFB-878C-CCA6B214FD9B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sp>
        <p:nvSpPr>
          <p:cNvPr id="1103" name="직사각형 1102">
            <a:extLst>
              <a:ext uri="{FF2B5EF4-FFF2-40B4-BE49-F238E27FC236}">
                <a16:creationId xmlns:a16="http://schemas.microsoft.com/office/drawing/2014/main" id="{7083B546-E50D-50E1-7E02-8CA09658591D}"/>
              </a:ext>
            </a:extLst>
          </p:cNvPr>
          <p:cNvSpPr/>
          <p:nvPr/>
        </p:nvSpPr>
        <p:spPr>
          <a:xfrm>
            <a:off x="4541480" y="5051316"/>
            <a:ext cx="3280386" cy="10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본론 분석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통계 분석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17" name="그룹 1116">
            <a:extLst>
              <a:ext uri="{FF2B5EF4-FFF2-40B4-BE49-F238E27FC236}">
                <a16:creationId xmlns:a16="http://schemas.microsoft.com/office/drawing/2014/main" id="{855EEACA-E0AE-4FB0-4FE5-C9030FA81AA6}"/>
              </a:ext>
            </a:extLst>
          </p:cNvPr>
          <p:cNvGrpSpPr/>
          <p:nvPr/>
        </p:nvGrpSpPr>
        <p:grpSpPr>
          <a:xfrm>
            <a:off x="8173728" y="4024493"/>
            <a:ext cx="2635140" cy="2533396"/>
            <a:chOff x="1360180" y="2286000"/>
            <a:chExt cx="2297424" cy="2517745"/>
          </a:xfrm>
        </p:grpSpPr>
        <p:sp>
          <p:nvSpPr>
            <p:cNvPr id="1119" name="사각형: 둥근 모서리 22">
              <a:extLst>
                <a:ext uri="{FF2B5EF4-FFF2-40B4-BE49-F238E27FC236}">
                  <a16:creationId xmlns:a16="http://schemas.microsoft.com/office/drawing/2014/main" id="{E8F19BB8-5920-C3DE-F05C-A15E57BED794}"/>
                </a:ext>
              </a:extLst>
            </p:cNvPr>
            <p:cNvSpPr/>
            <p:nvPr/>
          </p:nvSpPr>
          <p:spPr>
            <a:xfrm>
              <a:off x="1416035" y="2378884"/>
              <a:ext cx="2126913" cy="49270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A07A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b="1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박명훈</a:t>
              </a:r>
              <a:endParaRPr lang="ko-KR" altLang="en-US" sz="2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120" name="타원 1119">
              <a:extLst>
                <a:ext uri="{FF2B5EF4-FFF2-40B4-BE49-F238E27FC236}">
                  <a16:creationId xmlns:a16="http://schemas.microsoft.com/office/drawing/2014/main" id="{4B3FA096-3E62-B61C-92AB-705FB983265B}"/>
                </a:ext>
              </a:extLst>
            </p:cNvPr>
            <p:cNvSpPr/>
            <p:nvPr/>
          </p:nvSpPr>
          <p:spPr>
            <a:xfrm>
              <a:off x="1360180" y="2378884"/>
              <a:ext cx="492713" cy="4927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A07A"/>
              </a:solidFill>
              <a:prstDash val="solid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팀원</a:t>
              </a:r>
              <a:endPara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121" name="그룹 1120">
              <a:extLst>
                <a:ext uri="{FF2B5EF4-FFF2-40B4-BE49-F238E27FC236}">
                  <a16:creationId xmlns:a16="http://schemas.microsoft.com/office/drawing/2014/main" id="{69997126-DC2A-32D9-2499-3DAC72624ED2}"/>
                </a:ext>
              </a:extLst>
            </p:cNvPr>
            <p:cNvGrpSpPr/>
            <p:nvPr/>
          </p:nvGrpSpPr>
          <p:grpSpPr>
            <a:xfrm>
              <a:off x="1661086" y="2286000"/>
              <a:ext cx="1996518" cy="2517745"/>
              <a:chOff x="1661086" y="2286000"/>
              <a:chExt cx="1996518" cy="2517745"/>
            </a:xfrm>
          </p:grpSpPr>
          <p:sp>
            <p:nvSpPr>
              <p:cNvPr id="1122" name="왼쪽 대괄호 1121">
                <a:extLst>
                  <a:ext uri="{FF2B5EF4-FFF2-40B4-BE49-F238E27FC236}">
                    <a16:creationId xmlns:a16="http://schemas.microsoft.com/office/drawing/2014/main" id="{FA457D3D-830D-E38B-B4EB-1E78828A2DD6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123" name="직선 연결선 1122">
                <a:extLst>
                  <a:ext uri="{FF2B5EF4-FFF2-40B4-BE49-F238E27FC236}">
                    <a16:creationId xmlns:a16="http://schemas.microsoft.com/office/drawing/2014/main" id="{46F63402-D435-1CDC-84AD-04F0850AB51D}"/>
                  </a:ext>
                </a:extLst>
              </p:cNvPr>
              <p:cNvCxnSpPr>
                <a:cxnSpLocks/>
                <a:endCxn id="1122" idx="0"/>
              </p:cNvCxnSpPr>
              <p:nvPr/>
            </p:nvCxnSpPr>
            <p:spPr>
              <a:xfrm>
                <a:off x="1662392" y="2286000"/>
                <a:ext cx="1634200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4" name="직선 연결선 1123">
                <a:extLst>
                  <a:ext uri="{FF2B5EF4-FFF2-40B4-BE49-F238E27FC236}">
                    <a16:creationId xmlns:a16="http://schemas.microsoft.com/office/drawing/2014/main" id="{FA74C976-B434-C50D-1DE7-61982F72919E}"/>
                  </a:ext>
                </a:extLst>
              </p:cNvPr>
              <p:cNvCxnSpPr>
                <a:cxnSpLocks/>
                <a:stCxn id="1125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5" name="원호 1124">
                <a:extLst>
                  <a:ext uri="{FF2B5EF4-FFF2-40B4-BE49-F238E27FC236}">
                    <a16:creationId xmlns:a16="http://schemas.microsoft.com/office/drawing/2014/main" id="{093BA5B6-4F31-24BC-6879-7E706C705D43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cxnSp>
            <p:nvCxnSpPr>
              <p:cNvPr id="1126" name="직선 연결선 1125">
                <a:extLst>
                  <a:ext uri="{FF2B5EF4-FFF2-40B4-BE49-F238E27FC236}">
                    <a16:creationId xmlns:a16="http://schemas.microsoft.com/office/drawing/2014/main" id="{38DFAB1C-12DA-482E-5801-F8960809A277}"/>
                  </a:ext>
                </a:extLst>
              </p:cNvPr>
              <p:cNvCxnSpPr>
                <a:cxnSpLocks/>
                <a:stCxn id="1125" idx="2"/>
                <a:endCxn id="1127" idx="0"/>
              </p:cNvCxnSpPr>
              <p:nvPr/>
            </p:nvCxnSpPr>
            <p:spPr>
              <a:xfrm flipH="1">
                <a:off x="1661086" y="3144481"/>
                <a:ext cx="1307" cy="1478755"/>
              </a:xfrm>
              <a:prstGeom prst="line">
                <a:avLst/>
              </a:prstGeom>
              <a:ln w="12700">
                <a:solidFill>
                  <a:srgbClr val="FFA07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7" name="원호 1126">
                <a:extLst>
                  <a:ext uri="{FF2B5EF4-FFF2-40B4-BE49-F238E27FC236}">
                    <a16:creationId xmlns:a16="http://schemas.microsoft.com/office/drawing/2014/main" id="{F39FD7B0-2D3B-900A-4B2B-527B3882582B}"/>
                  </a:ext>
                </a:extLst>
              </p:cNvPr>
              <p:cNvSpPr/>
              <p:nvPr/>
            </p:nvSpPr>
            <p:spPr>
              <a:xfrm rot="5400000" flipV="1">
                <a:off x="1660582" y="4443236"/>
                <a:ext cx="361008" cy="360000"/>
              </a:xfrm>
              <a:prstGeom prst="arc">
                <a:avLst/>
              </a:prstGeom>
              <a:ln w="12700">
                <a:solidFill>
                  <a:srgbClr val="FFA07A"/>
                </a:solidFill>
                <a:prstDash val="solid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prstClr val="black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1128" name="그룹 1127">
                <a:extLst>
                  <a:ext uri="{FF2B5EF4-FFF2-40B4-BE49-F238E27FC236}">
                    <a16:creationId xmlns:a16="http://schemas.microsoft.com/office/drawing/2014/main" id="{4A5D9DA3-8758-8070-8109-D4CD8BD620FF}"/>
                  </a:ext>
                </a:extLst>
              </p:cNvPr>
              <p:cNvGrpSpPr/>
              <p:nvPr/>
            </p:nvGrpSpPr>
            <p:grpSpPr>
              <a:xfrm rot="16200000">
                <a:off x="2569347" y="3715487"/>
                <a:ext cx="360000" cy="1816515"/>
                <a:chOff x="2398080" y="3696608"/>
                <a:chExt cx="360000" cy="1816515"/>
              </a:xfrm>
            </p:grpSpPr>
            <p:cxnSp>
              <p:nvCxnSpPr>
                <p:cNvPr id="1129" name="직선 연결선 1128">
                  <a:extLst>
                    <a:ext uri="{FF2B5EF4-FFF2-40B4-BE49-F238E27FC236}">
                      <a16:creationId xmlns:a16="http://schemas.microsoft.com/office/drawing/2014/main" id="{0368593F-7875-0A45-8249-98397771B3CE}"/>
                    </a:ext>
                  </a:extLst>
                </p:cNvPr>
                <p:cNvCxnSpPr>
                  <a:cxnSpLocks/>
                  <a:stCxn id="1127" idx="2"/>
                  <a:endCxn id="1130" idx="0"/>
                </p:cNvCxnSpPr>
                <p:nvPr/>
              </p:nvCxnSpPr>
              <p:spPr>
                <a:xfrm rot="5400000">
                  <a:off x="1580078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FFA07A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30" name="원호 1129">
                  <a:extLst>
                    <a:ext uri="{FF2B5EF4-FFF2-40B4-BE49-F238E27FC236}">
                      <a16:creationId xmlns:a16="http://schemas.microsoft.com/office/drawing/2014/main" id="{E430E088-BCB2-501B-D65A-968C7183E4D1}"/>
                    </a:ext>
                  </a:extLst>
                </p:cNvPr>
                <p:cNvSpPr/>
                <p:nvPr/>
              </p:nvSpPr>
              <p:spPr>
                <a:xfrm rot="5400000" flipV="1">
                  <a:off x="2397576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FFA07A"/>
                  </a:solidFill>
                  <a:prstDash val="solid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solidFill>
                      <a:prstClr val="black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endParaRPr>
                </a:p>
              </p:txBody>
            </p:sp>
          </p:grp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87F819-B642-FEE6-9AF2-9B22B1C9C0D7}"/>
              </a:ext>
            </a:extLst>
          </p:cNvPr>
          <p:cNvSpPr/>
          <p:nvPr/>
        </p:nvSpPr>
        <p:spPr>
          <a:xfrm>
            <a:off x="1065989" y="4937016"/>
            <a:ext cx="3280386" cy="133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 분석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본론 분석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14589D-80B1-2F29-120B-31CDD1E2A3EA}"/>
              </a:ext>
            </a:extLst>
          </p:cNvPr>
          <p:cNvSpPr/>
          <p:nvPr/>
        </p:nvSpPr>
        <p:spPr>
          <a:xfrm>
            <a:off x="8009110" y="2113129"/>
            <a:ext cx="3280386" cy="133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분류 모델 설계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본론 분석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BF3FA7A-6621-DC08-33FB-D90746E1C0EA}"/>
              </a:ext>
            </a:extLst>
          </p:cNvPr>
          <p:cNvSpPr/>
          <p:nvPr/>
        </p:nvSpPr>
        <p:spPr>
          <a:xfrm>
            <a:off x="8023387" y="5051316"/>
            <a:ext cx="3280386" cy="10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크롤링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분석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78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왜 외식 메뉴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ED07965-E1E6-CECD-5E78-421098E7F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" t="2268" r="862" b="8756"/>
          <a:stretch/>
        </p:blipFill>
        <p:spPr>
          <a:xfrm>
            <a:off x="210312" y="971055"/>
            <a:ext cx="11981688" cy="6156113"/>
          </a:xfrm>
          <a:prstGeom prst="rect">
            <a:avLst/>
          </a:prstGeom>
        </p:spPr>
      </p:pic>
      <p:sp>
        <p:nvSpPr>
          <p:cNvPr id="14" name="사다리꼴 13">
            <a:extLst>
              <a:ext uri="{FF2B5EF4-FFF2-40B4-BE49-F238E27FC236}">
                <a16:creationId xmlns:a16="http://schemas.microsoft.com/office/drawing/2014/main" id="{020A5DDE-0F66-731A-13B8-B67921321534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FCA6BE28-A502-1EFA-9D40-8C373B511602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054385D1-54A0-F99E-160A-C37B7060C6F5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8E0881-DE71-2744-4791-D8837A7FC8A2}"/>
              </a:ext>
            </a:extLst>
          </p:cNvPr>
          <p:cNvSpPr/>
          <p:nvPr/>
        </p:nvSpPr>
        <p:spPr>
          <a:xfrm>
            <a:off x="3429000" y="3133725"/>
            <a:ext cx="1809750" cy="3528155"/>
          </a:xfrm>
          <a:prstGeom prst="rect">
            <a:avLst/>
          </a:prstGeom>
          <a:noFill/>
          <a:ln>
            <a:solidFill>
              <a:srgbClr val="FFA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9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왜 인스타그램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sz="1100" i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39111B0F-BAC4-FB81-7B44-602C96FA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80" y="2084317"/>
            <a:ext cx="5482726" cy="148562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BB28101-FF11-FBEA-67F5-5FB5ABA60F3C}"/>
              </a:ext>
            </a:extLst>
          </p:cNvPr>
          <p:cNvSpPr txBox="1"/>
          <p:nvPr/>
        </p:nvSpPr>
        <p:spPr>
          <a:xfrm>
            <a:off x="9994594" y="3559606"/>
            <a:ext cx="1915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한경미디어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_22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3C4D53B6-C05D-B94A-ACF8-8C42D8F08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36" y="4147739"/>
            <a:ext cx="5580632" cy="11336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FDB4FD-B22A-9961-A116-3FD148D5CC64}"/>
              </a:ext>
            </a:extLst>
          </p:cNvPr>
          <p:cNvSpPr txBox="1"/>
          <p:nvPr/>
        </p:nvSpPr>
        <p:spPr>
          <a:xfrm>
            <a:off x="9994594" y="5490494"/>
            <a:ext cx="1987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세계일보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_23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</a:t>
            </a:r>
            <a:endParaRPr lang="en-US" altLang="ko-KR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6B1E46-31E9-F59E-C381-C4745F89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8" y="1542442"/>
            <a:ext cx="5420536" cy="45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사다리꼴 47">
            <a:extLst>
              <a:ext uri="{FF2B5EF4-FFF2-40B4-BE49-F238E27FC236}">
                <a16:creationId xmlns:a16="http://schemas.microsoft.com/office/drawing/2014/main" id="{198BF234-1422-6094-790D-590C571CC0CA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49" name="사다리꼴 48">
            <a:extLst>
              <a:ext uri="{FF2B5EF4-FFF2-40B4-BE49-F238E27FC236}">
                <a16:creationId xmlns:a16="http://schemas.microsoft.com/office/drawing/2014/main" id="{657C3A63-5014-5CD1-4DF6-35653BA09265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50" name="사다리꼴 49">
            <a:extLst>
              <a:ext uri="{FF2B5EF4-FFF2-40B4-BE49-F238E27FC236}">
                <a16:creationId xmlns:a16="http://schemas.microsoft.com/office/drawing/2014/main" id="{B9F68B5B-B683-E407-302D-E62571EFD466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2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왜 인스타그램</a:t>
              </a:r>
              <a:r>
                <a:rPr lang="en-US" altLang="ko-KR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?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FA928E38-90C4-BBC6-054A-7C76F50E1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31" y="1640356"/>
            <a:ext cx="4535228" cy="47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F3504B-9623-66C8-A6BC-DA16779B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208" y="1640356"/>
            <a:ext cx="4497791" cy="478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다리꼴 4">
            <a:extLst>
              <a:ext uri="{FF2B5EF4-FFF2-40B4-BE49-F238E27FC236}">
                <a16:creationId xmlns:a16="http://schemas.microsoft.com/office/drawing/2014/main" id="{06D899BF-1FAC-0539-BB2A-65D49D473027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D2273A15-F45B-A740-D4C9-89602628E57C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3188D080-FFC9-72AE-3A3D-36C9287CA29B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0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Target </a:t>
              </a: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설정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3DC77EF-6FB0-5FD9-2D51-EC7729C5D612}"/>
              </a:ext>
            </a:extLst>
          </p:cNvPr>
          <p:cNvGrpSpPr/>
          <p:nvPr/>
        </p:nvGrpSpPr>
        <p:grpSpPr>
          <a:xfrm>
            <a:off x="4245575" y="1508711"/>
            <a:ext cx="3679175" cy="523220"/>
            <a:chOff x="4245575" y="1432511"/>
            <a:chExt cx="3679175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D2F688-2EF7-F37B-560B-D0F853379D14}"/>
                </a:ext>
              </a:extLst>
            </p:cNvPr>
            <p:cNvSpPr txBox="1"/>
            <p:nvPr/>
          </p:nvSpPr>
          <p:spPr>
            <a:xfrm>
              <a:off x="4300318" y="1432511"/>
              <a:ext cx="3614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Micro-Influencer</a:t>
              </a:r>
              <a:r>
                <a:rPr lang="ko-KR" altLang="en-US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란</a:t>
              </a:r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?</a:t>
              </a:r>
              <a:endParaRPr lang="ko-KR" altLang="en-US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FE1ABD2-A2F9-70FF-BD30-5116B0608919}"/>
                </a:ext>
              </a:extLst>
            </p:cNvPr>
            <p:cNvCxnSpPr>
              <a:cxnSpLocks/>
            </p:cNvCxnSpPr>
            <p:nvPr/>
          </p:nvCxnSpPr>
          <p:spPr>
            <a:xfrm>
              <a:off x="4245575" y="1447221"/>
              <a:ext cx="3679175" cy="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54A08E1-8C41-A655-9123-E70A66256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577" y="1908215"/>
              <a:ext cx="3679173" cy="1350"/>
            </a:xfrm>
            <a:prstGeom prst="line">
              <a:avLst/>
            </a:prstGeom>
            <a:ln w="28575">
              <a:solidFill>
                <a:srgbClr val="FFA0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9C425C-4A39-F07B-1A95-0BB172A4F068}"/>
              </a:ext>
            </a:extLst>
          </p:cNvPr>
          <p:cNvSpPr txBox="1"/>
          <p:nvPr/>
        </p:nvSpPr>
        <p:spPr>
          <a:xfrm>
            <a:off x="3509635" y="1987381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Influencer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영향력을 행사하는 사람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감화시키는 사람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99D7B-446A-15AD-492A-DFB2FE2F9911}"/>
              </a:ext>
            </a:extLst>
          </p:cNvPr>
          <p:cNvSpPr txBox="1"/>
          <p:nvPr/>
        </p:nvSpPr>
        <p:spPr>
          <a:xfrm>
            <a:off x="839787" y="2570699"/>
            <a:ext cx="1051242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b="0" i="0" dirty="0">
                <a:solidFill>
                  <a:srgbClr val="20202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소셜 미디어에서 특정 분야의 콘텐츠를 많이 만들고 다른 사람들에게 </a:t>
            </a:r>
            <a:r>
              <a:rPr lang="ko-KR" altLang="en-US" b="0" i="0" dirty="0">
                <a:solidFill>
                  <a:srgbClr val="FFA0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영향력을 발휘하는 사람</a:t>
            </a:r>
            <a:endParaRPr lang="en-US" altLang="ko-KR" b="0" i="0" dirty="0">
              <a:solidFill>
                <a:srgbClr val="FFA07A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내에서 약 </a:t>
            </a:r>
            <a:r>
              <a:rPr lang="en-US" altLang="ko-KR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500~10</a:t>
            </a:r>
            <a:r>
              <a:rPr lang="ko-KR" altLang="en-US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만명 이내의 </a:t>
            </a:r>
            <a:r>
              <a:rPr lang="ko-KR" altLang="en-US" dirty="0" err="1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팔로워를</a:t>
            </a:r>
            <a:r>
              <a:rPr lang="ko-KR" altLang="en-US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보유한 사람들을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인플루언서와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팔로워의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상호작용성 정도에 따라 광고효과의 차이를 보임</a:t>
            </a:r>
            <a:endParaRPr lang="en-US" altLang="ko-KR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rgbClr val="20202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비교적 </a:t>
            </a:r>
            <a:r>
              <a:rPr lang="ko-KR" altLang="en-US" dirty="0" err="1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팔로워들과의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즉각적인 소통과 긴밀한 관계를 유지할 수 있는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“Micro-Influencer”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통한 광고효과가 검증되고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＂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라는 태그에 대해서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스폰서십 공시의 </a:t>
            </a:r>
            <a:r>
              <a:rPr lang="ko-KR" altLang="en-US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부정적인 효과가 그 상호작용성에 의해 </a:t>
            </a:r>
            <a:endParaRPr lang="en-US" altLang="ko-KR" dirty="0">
              <a:solidFill>
                <a:srgbClr val="FFA0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상쇄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될 수 있다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algn="ctr"/>
            <a:endParaRPr lang="en-US" altLang="ko-KR" b="0" i="0" dirty="0">
              <a:solidFill>
                <a:srgbClr val="20202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인스타그램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상호작용 </a:t>
            </a:r>
            <a:r>
              <a:rPr lang="en-US" altLang="ko-KR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제품소개 </a:t>
            </a:r>
            <a:r>
              <a:rPr lang="en-US" altLang="ko-KR" sz="28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</a:t>
            </a:r>
            <a:r>
              <a:rPr lang="ko-KR" altLang="en-US" sz="2800" b="1" dirty="0">
                <a:solidFill>
                  <a:srgbClr val="FFA0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광고</a:t>
            </a:r>
            <a:endParaRPr lang="en-US" altLang="ko-KR" b="1" i="0" dirty="0">
              <a:solidFill>
                <a:srgbClr val="FFA07A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3E1316-5713-DB0D-50E5-EE9A21C24069}"/>
              </a:ext>
            </a:extLst>
          </p:cNvPr>
          <p:cNvSpPr txBox="1"/>
          <p:nvPr/>
        </p:nvSpPr>
        <p:spPr>
          <a:xfrm>
            <a:off x="4433104" y="6564560"/>
            <a:ext cx="8169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https://www.kci.go.kr/kciportal/ci/sereArticleSearch/ciSereArtiView.kci?sereArticleSearchBean.artiId=ART002654888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사다리꼴 19">
            <a:extLst>
              <a:ext uri="{FF2B5EF4-FFF2-40B4-BE49-F238E27FC236}">
                <a16:creationId xmlns:a16="http://schemas.microsoft.com/office/drawing/2014/main" id="{46327065-150B-BFF2-2D0C-8950D8894279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EE6B5D8D-E5E1-D71E-228C-516247FE8651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566B1B29-FFD8-60B9-BD19-96B222C83114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29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71F2C9-08A6-6D5E-C9CC-CCE7F928A95D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7" name="사각형: 둥근 한쪽 모서리 6">
              <a:extLst>
                <a:ext uri="{FF2B5EF4-FFF2-40B4-BE49-F238E27FC236}">
                  <a16:creationId xmlns:a16="http://schemas.microsoft.com/office/drawing/2014/main" id="{C1F51470-B52F-9078-721E-BF36391F80B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209E43-3D47-C38C-0C4F-AF5C145807A5}"/>
                </a:ext>
              </a:extLst>
            </p:cNvPr>
            <p:cNvSpPr/>
            <p:nvPr/>
          </p:nvSpPr>
          <p:spPr>
            <a:xfrm flipH="1">
              <a:off x="210312" y="487331"/>
              <a:ext cx="11981688" cy="6360509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17FC78-416D-6255-A094-9B044B0F6C1B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C2BE9AA-8076-B4B4-187B-5096888C31CC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A80EB0C-21EE-34FE-3BAD-01C5FFFB55AA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0B175-1216-82B5-78FB-D4FA35EDA238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EB0F262-601B-A11C-16FD-B1F3E9F7348B}"/>
                </a:ext>
              </a:extLst>
            </p:cNvPr>
            <p:cNvSpPr/>
            <p:nvPr/>
          </p:nvSpPr>
          <p:spPr>
            <a:xfrm>
              <a:off x="210312" y="497490"/>
              <a:ext cx="11981688" cy="475703"/>
            </a:xfrm>
            <a:prstGeom prst="rect">
              <a:avLst/>
            </a:prstGeom>
            <a:gradFill flip="none" rotWithShape="1">
              <a:gsLst>
                <a:gs pos="0">
                  <a:srgbClr val="624CC8"/>
                </a:gs>
                <a:gs pos="32000">
                  <a:srgbClr val="BF33B0"/>
                </a:gs>
                <a:gs pos="93000">
                  <a:srgbClr val="FFB54E"/>
                </a:gs>
                <a:gs pos="59000">
                  <a:srgbClr val="E6466D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4C3F04A-F53E-4D94-1453-EC6FCC507D83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ko-KR" altLang="en-US" sz="1400" i="1" kern="0" dirty="0">
                  <a:ln w="12700">
                    <a:noFill/>
                  </a:ln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분석 과정</a:t>
              </a:r>
              <a:endParaRPr lang="ko-KR" altLang="en-US" sz="11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FDEBDBF-A77B-C2E6-62A7-F4B03AC18837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29D54452-2BA1-AB64-1222-960DCBF441C8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덧셈 기호 25">
                <a:extLst>
                  <a:ext uri="{FF2B5EF4-FFF2-40B4-BE49-F238E27FC236}">
                    <a16:creationId xmlns:a16="http://schemas.microsoft.com/office/drawing/2014/main" id="{69A1A16B-0C3E-B059-5304-A6A815B0CB79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1B19262B-804A-E785-7E67-769898E3E769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3D4D6529-2116-DCF0-7A25-8B93BB59E178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44C86689-8E18-D6C8-A571-705A6DA6AB95}"/>
              </a:ext>
            </a:extLst>
          </p:cNvPr>
          <p:cNvSpPr/>
          <p:nvPr/>
        </p:nvSpPr>
        <p:spPr>
          <a:xfrm>
            <a:off x="3429000" y="214856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본론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8B293A88-43BF-AC12-A72D-561FD0ACB929}"/>
              </a:ext>
            </a:extLst>
          </p:cNvPr>
          <p:cNvSpPr/>
          <p:nvPr/>
        </p:nvSpPr>
        <p:spPr>
          <a:xfrm>
            <a:off x="971551" y="215170"/>
            <a:ext cx="2561844" cy="282321"/>
          </a:xfrm>
          <a:prstGeom prst="trapezoid">
            <a:avLst>
              <a:gd name="adj" fmla="val 40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b="1" kern="0" dirty="0">
                <a:solidFill>
                  <a:srgbClr val="44546A"/>
                </a:solidFill>
              </a:rPr>
              <a:t>서론</a:t>
            </a:r>
            <a:endParaRPr lang="ko-KR" altLang="en-US" sz="2400" b="1" dirty="0">
              <a:solidFill>
                <a:srgbClr val="44546A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051D9E65-B70D-79BE-C40D-A202BCC717E8}"/>
              </a:ext>
            </a:extLst>
          </p:cNvPr>
          <p:cNvSpPr/>
          <p:nvPr/>
        </p:nvSpPr>
        <p:spPr>
          <a:xfrm>
            <a:off x="5886449" y="213521"/>
            <a:ext cx="2561844" cy="282321"/>
          </a:xfrm>
          <a:prstGeom prst="trapezoid">
            <a:avLst>
              <a:gd name="adj" fmla="val 40528"/>
            </a:avLst>
          </a:prstGeom>
          <a:solidFill>
            <a:srgbClr val="E1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latinLnBrk="0">
              <a:defRPr/>
            </a:pPr>
            <a:r>
              <a:rPr lang="ko-KR" altLang="en-US" sz="1000" kern="0" dirty="0">
                <a:solidFill>
                  <a:srgbClr val="44546A"/>
                </a:solidFill>
              </a:rPr>
              <a:t>결론</a:t>
            </a:r>
            <a:r>
              <a:rPr lang="en-US" altLang="ko-KR" sz="1000" kern="0" dirty="0">
                <a:solidFill>
                  <a:srgbClr val="44546A"/>
                </a:solidFill>
              </a:rPr>
              <a:t>                                      X</a:t>
            </a:r>
            <a:endParaRPr lang="ko-KR" altLang="en-US" sz="2400" dirty="0">
              <a:solidFill>
                <a:srgbClr val="44546A"/>
              </a:solidFill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AE25DD3-7431-3B67-A3A3-0DA59716496A}"/>
              </a:ext>
            </a:extLst>
          </p:cNvPr>
          <p:cNvGrpSpPr/>
          <p:nvPr/>
        </p:nvGrpSpPr>
        <p:grpSpPr>
          <a:xfrm>
            <a:off x="562636" y="1508605"/>
            <a:ext cx="10515538" cy="4562300"/>
            <a:chOff x="665606" y="1390057"/>
            <a:chExt cx="10515538" cy="45623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1D2745D-1495-8143-EBF3-8DBB8DBF3816}"/>
                </a:ext>
              </a:extLst>
            </p:cNvPr>
            <p:cNvGrpSpPr/>
            <p:nvPr/>
          </p:nvGrpSpPr>
          <p:grpSpPr>
            <a:xfrm>
              <a:off x="1760911" y="1868674"/>
              <a:ext cx="9420233" cy="4083683"/>
              <a:chOff x="489211" y="1028687"/>
              <a:chExt cx="10752848" cy="446268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A665A94-2D3B-E631-9D05-5F2DF9A628FF}"/>
                  </a:ext>
                </a:extLst>
              </p:cNvPr>
              <p:cNvGrpSpPr/>
              <p:nvPr/>
            </p:nvGrpSpPr>
            <p:grpSpPr>
              <a:xfrm>
                <a:off x="495562" y="1034302"/>
                <a:ext cx="2472270" cy="1232909"/>
                <a:chOff x="807873" y="1334927"/>
                <a:chExt cx="1883820" cy="939452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F0835685-CE44-56F8-834D-FB5C88261295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A8232AE-326F-BD31-BECB-4AA4B4D68A31}"/>
                    </a:ext>
                  </a:extLst>
                </p:cNvPr>
                <p:cNvSpPr txBox="1"/>
                <p:nvPr/>
              </p:nvSpPr>
              <p:spPr>
                <a:xfrm>
                  <a:off x="807873" y="1389548"/>
                  <a:ext cx="1883820" cy="762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웹 </a:t>
                  </a:r>
                  <a:r>
                    <a:rPr lang="ko-KR" altLang="en-US" sz="1300" dirty="0" err="1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크롤링</a:t>
                  </a:r>
                  <a:r>
                    <a:rPr lang="ko-KR" altLang="en-US" sz="13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</a:t>
                  </a:r>
                  <a:endParaRPr lang="en-US" altLang="ko-KR" sz="1300" dirty="0">
                    <a:solidFill>
                      <a:srgbClr val="FFA0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인스타그램 게시글 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데이터 수집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9476806-9D92-90A0-A903-95F567EE175F}"/>
                  </a:ext>
                </a:extLst>
              </p:cNvPr>
              <p:cNvGrpSpPr/>
              <p:nvPr/>
            </p:nvGrpSpPr>
            <p:grpSpPr>
              <a:xfrm>
                <a:off x="3253376" y="1034302"/>
                <a:ext cx="2475054" cy="1232909"/>
                <a:chOff x="807873" y="1334927"/>
                <a:chExt cx="1885941" cy="939452"/>
              </a:xfrm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A59030C1-08F7-D33E-4FFC-1DC5E724E9F0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7438EBE-AF28-AC01-2578-4A75CB8AA655}"/>
                    </a:ext>
                  </a:extLst>
                </p:cNvPr>
                <p:cNvSpPr txBox="1"/>
                <p:nvPr/>
              </p:nvSpPr>
              <p:spPr>
                <a:xfrm>
                  <a:off x="809994" y="1370159"/>
                  <a:ext cx="1883820" cy="762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수집 데이터 </a:t>
                  </a:r>
                  <a:r>
                    <a:rPr lang="ko-KR" altLang="en-US" sz="1300" dirty="0" err="1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전처리</a:t>
                  </a:r>
                  <a:endParaRPr lang="en-US" altLang="ko-KR" sz="1300" dirty="0">
                    <a:solidFill>
                      <a:srgbClr val="FFA0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분석 및 추천 태그 선정을 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위한 변수 설정</a:t>
                  </a: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CEADBA3-645B-96C2-9B5F-67F30512628E}"/>
                  </a:ext>
                </a:extLst>
              </p:cNvPr>
              <p:cNvGrpSpPr/>
              <p:nvPr/>
            </p:nvGrpSpPr>
            <p:grpSpPr>
              <a:xfrm>
                <a:off x="6011190" y="1028687"/>
                <a:ext cx="2479405" cy="1232909"/>
                <a:chOff x="807873" y="1334927"/>
                <a:chExt cx="1889257" cy="939452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5C5E31D3-EA9D-2AC2-47A7-CC5872E89CCF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B3D51BE-D8BC-F0E9-4FFB-10C3A630CC9A}"/>
                    </a:ext>
                  </a:extLst>
                </p:cNvPr>
                <p:cNvSpPr txBox="1"/>
                <p:nvPr/>
              </p:nvSpPr>
              <p:spPr>
                <a:xfrm>
                  <a:off x="813310" y="1625074"/>
                  <a:ext cx="1883820" cy="3160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최종 데이터 셋 구성</a:t>
                  </a: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7D9CD2A-1FC8-E4FE-ADDA-C0E495FDE706}"/>
                  </a:ext>
                </a:extLst>
              </p:cNvPr>
              <p:cNvGrpSpPr/>
              <p:nvPr/>
            </p:nvGrpSpPr>
            <p:grpSpPr>
              <a:xfrm>
                <a:off x="8761869" y="1028687"/>
                <a:ext cx="2479405" cy="1232909"/>
                <a:chOff x="802436" y="1334927"/>
                <a:chExt cx="1889257" cy="939452"/>
              </a:xfrm>
            </p:grpSpPr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F9E2214F-2433-B6BB-6A87-3AA25BA95561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23D3ED5-61F2-9F93-854D-C711D41DFD77}"/>
                    </a:ext>
                  </a:extLst>
                </p:cNvPr>
                <p:cNvSpPr txBox="1"/>
                <p:nvPr/>
              </p:nvSpPr>
              <p:spPr>
                <a:xfrm>
                  <a:off x="802436" y="1471466"/>
                  <a:ext cx="1883820" cy="5851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데이터 분석 </a:t>
                  </a:r>
                  <a:endPara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시각화</a:t>
                  </a:r>
                </a:p>
              </p:txBody>
            </p:sp>
          </p:grpSp>
          <p:cxnSp>
            <p:nvCxnSpPr>
              <p:cNvPr id="32" name="연결선: 구부러짐 31">
                <a:extLst>
                  <a:ext uri="{FF2B5EF4-FFF2-40B4-BE49-F238E27FC236}">
                    <a16:creationId xmlns:a16="http://schemas.microsoft.com/office/drawing/2014/main" id="{CDF68CEE-DEB9-C38E-952A-6F3D19D0C3BE}"/>
                  </a:ext>
                </a:extLst>
              </p:cNvPr>
              <p:cNvCxnSpPr>
                <a:cxnSpLocks/>
                <a:stCxn id="60" idx="2"/>
                <a:endCxn id="62" idx="2"/>
              </p:cNvCxnSpPr>
              <p:nvPr/>
            </p:nvCxnSpPr>
            <p:spPr>
              <a:xfrm rot="5400000">
                <a:off x="3110604" y="888304"/>
                <a:ext cx="12700" cy="2757814"/>
              </a:xfrm>
              <a:prstGeom prst="curvedConnector3">
                <a:avLst>
                  <a:gd name="adj1" fmla="val 5054787"/>
                </a:avLst>
              </a:prstGeom>
              <a:ln w="9525" cap="flat" cmpd="sng" algn="ctr">
                <a:solidFill>
                  <a:srgbClr val="FFA07A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9E028072-0C83-B817-0636-3F4BEAF6E118}"/>
                  </a:ext>
                </a:extLst>
              </p:cNvPr>
              <p:cNvCxnSpPr>
                <a:cxnSpLocks/>
                <a:stCxn id="60" idx="1"/>
                <a:endCxn id="62" idx="3"/>
              </p:cNvCxnSpPr>
              <p:nvPr/>
            </p:nvCxnSpPr>
            <p:spPr>
              <a:xfrm flipH="1">
                <a:off x="2967832" y="1650757"/>
                <a:ext cx="285543" cy="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EFDE457-EF29-D094-06F1-F82E9EC68080}"/>
                  </a:ext>
                </a:extLst>
              </p:cNvPr>
              <p:cNvCxnSpPr>
                <a:cxnSpLocks/>
                <a:stCxn id="58" idx="1"/>
                <a:endCxn id="61" idx="3"/>
              </p:cNvCxnSpPr>
              <p:nvPr/>
            </p:nvCxnSpPr>
            <p:spPr>
              <a:xfrm flipH="1" flipV="1">
                <a:off x="5728429" y="1580812"/>
                <a:ext cx="282761" cy="6433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C329A77-D44D-3A65-F30B-199EDF1A03DF}"/>
                  </a:ext>
                </a:extLst>
              </p:cNvPr>
              <p:cNvCxnSpPr>
                <a:cxnSpLocks/>
                <a:stCxn id="56" idx="1"/>
                <a:endCxn id="58" idx="3"/>
              </p:cNvCxnSpPr>
              <p:nvPr/>
            </p:nvCxnSpPr>
            <p:spPr>
              <a:xfrm flipH="1">
                <a:off x="8483460" y="1645142"/>
                <a:ext cx="285544" cy="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3985FE8-55A6-2CF3-F504-D12816DB983F}"/>
                  </a:ext>
                </a:extLst>
              </p:cNvPr>
              <p:cNvGrpSpPr/>
              <p:nvPr/>
            </p:nvGrpSpPr>
            <p:grpSpPr>
              <a:xfrm>
                <a:off x="489211" y="4258457"/>
                <a:ext cx="2478622" cy="1232909"/>
                <a:chOff x="803033" y="1334927"/>
                <a:chExt cx="1888660" cy="939452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743D6D32-760B-C2E3-72E7-909BA660D4C7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758B8B4-D744-D3DD-EE1C-BF5B4BB5D37E}"/>
                    </a:ext>
                  </a:extLst>
                </p:cNvPr>
                <p:cNvSpPr txBox="1"/>
                <p:nvPr/>
              </p:nvSpPr>
              <p:spPr>
                <a:xfrm>
                  <a:off x="803033" y="1442163"/>
                  <a:ext cx="1878980" cy="679102"/>
                </a:xfrm>
                <a:prstGeom prst="rect">
                  <a:avLst/>
                </a:prstGeom>
                <a:noFill/>
              </p:spPr>
              <p:txBody>
                <a:bodyPr wrap="square" lIns="36000" rIns="36000" rtlCol="0">
                  <a:spAutoFit/>
                </a:bodyPr>
                <a:lstStyle/>
                <a:p>
                  <a:pPr algn="ctr"/>
                  <a:r>
                    <a:rPr lang="ko-KR" altLang="en-US" sz="1300" spc="-15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웹 </a:t>
                  </a:r>
                  <a:r>
                    <a:rPr lang="ko-KR" altLang="en-US" sz="1300" spc="-150" dirty="0" err="1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크롤링</a:t>
                  </a:r>
                  <a:r>
                    <a:rPr lang="en-US" altLang="ko-KR" sz="1300" spc="-15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/ </a:t>
                  </a:r>
                  <a:r>
                    <a:rPr lang="ko-KR" altLang="en-US" sz="1300" spc="-15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이미지 셋 다운로드</a:t>
                  </a:r>
                  <a:endParaRPr lang="en-US" altLang="ko-KR" sz="1300" spc="-150" dirty="0">
                    <a:solidFill>
                      <a:srgbClr val="FFA0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구글 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/ 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네이버 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/ </a:t>
                  </a:r>
                  <a:r>
                    <a:rPr lang="ko-KR" altLang="en-US" sz="12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캐글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이미지 데이터 수집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529F0179-309B-317A-2053-140A0A69C94B}"/>
                  </a:ext>
                </a:extLst>
              </p:cNvPr>
              <p:cNvGrpSpPr/>
              <p:nvPr/>
            </p:nvGrpSpPr>
            <p:grpSpPr>
              <a:xfrm>
                <a:off x="3252591" y="4258458"/>
                <a:ext cx="2473053" cy="1232909"/>
                <a:chOff x="807276" y="1334927"/>
                <a:chExt cx="1884417" cy="939452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62A2B91B-31AB-469D-C958-D90651560959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301E378-FA13-1274-2B52-A6A8D21B3614}"/>
                    </a:ext>
                  </a:extLst>
                </p:cNvPr>
                <p:cNvSpPr txBox="1"/>
                <p:nvPr/>
              </p:nvSpPr>
              <p:spPr>
                <a:xfrm>
                  <a:off x="807276" y="1502049"/>
                  <a:ext cx="1883820" cy="531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수집 데이터 </a:t>
                  </a:r>
                  <a:r>
                    <a:rPr lang="ko-KR" altLang="en-US" sz="1300" dirty="0" err="1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전처리</a:t>
                  </a:r>
                  <a:endParaRPr lang="en-US" altLang="ko-KR" sz="1300" dirty="0">
                    <a:solidFill>
                      <a:srgbClr val="FFA0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사이즈 및 색감 조정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BC6E48BA-C9FB-09BB-D589-49F0685F1370}"/>
                  </a:ext>
                </a:extLst>
              </p:cNvPr>
              <p:cNvGrpSpPr/>
              <p:nvPr/>
            </p:nvGrpSpPr>
            <p:grpSpPr>
              <a:xfrm>
                <a:off x="8756303" y="4258458"/>
                <a:ext cx="2485756" cy="1232909"/>
                <a:chOff x="797597" y="1334927"/>
                <a:chExt cx="1894096" cy="939452"/>
              </a:xfrm>
            </p:grpSpPr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442EBC6D-2CC2-5A1C-DA90-E5BC1259B50D}"/>
                    </a:ext>
                  </a:extLst>
                </p:cNvPr>
                <p:cNvSpPr/>
                <p:nvPr/>
              </p:nvSpPr>
              <p:spPr>
                <a:xfrm>
                  <a:off x="807873" y="1334927"/>
                  <a:ext cx="1883820" cy="939452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C194024-2224-39D0-ED65-94D61EABC5C8}"/>
                    </a:ext>
                  </a:extLst>
                </p:cNvPr>
                <p:cNvSpPr txBox="1"/>
                <p:nvPr/>
              </p:nvSpPr>
              <p:spPr>
                <a:xfrm>
                  <a:off x="797597" y="1614250"/>
                  <a:ext cx="1883820" cy="3160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dirty="0">
                      <a:solidFill>
                        <a:srgbClr val="FFA0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최종 모델 도출 </a:t>
                  </a:r>
                  <a:endParaRPr lang="en-US" altLang="ko-KR" sz="1400" dirty="0">
                    <a:solidFill>
                      <a:srgbClr val="FFA0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1376DC0-B3D3-127E-DBF4-D7497B905795}"/>
                  </a:ext>
                </a:extLst>
              </p:cNvPr>
              <p:cNvCxnSpPr>
                <a:cxnSpLocks/>
                <a:stCxn id="50" idx="1"/>
                <a:endCxn id="48" idx="3"/>
              </p:cNvCxnSpPr>
              <p:nvPr/>
            </p:nvCxnSpPr>
            <p:spPr>
              <a:xfrm flipH="1">
                <a:off x="8483460" y="4874913"/>
                <a:ext cx="286329" cy="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F91A56A-7A8E-80F2-CEB1-6D1093366B3B}"/>
                  </a:ext>
                </a:extLst>
              </p:cNvPr>
              <p:cNvCxnSpPr>
                <a:cxnSpLocks/>
                <a:stCxn id="52" idx="3"/>
                <a:endCxn id="48" idx="1"/>
              </p:cNvCxnSpPr>
              <p:nvPr/>
            </p:nvCxnSpPr>
            <p:spPr>
              <a:xfrm>
                <a:off x="5725645" y="4874913"/>
                <a:ext cx="285545" cy="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9C98049-515C-3ABE-1B1A-34258CD0D40E}"/>
                  </a:ext>
                </a:extLst>
              </p:cNvPr>
              <p:cNvCxnSpPr>
                <a:cxnSpLocks/>
                <a:stCxn id="54" idx="3"/>
                <a:endCxn id="52" idx="1"/>
              </p:cNvCxnSpPr>
              <p:nvPr/>
            </p:nvCxnSpPr>
            <p:spPr>
              <a:xfrm>
                <a:off x="2967832" y="4874913"/>
                <a:ext cx="285543" cy="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2A540065-8C0C-79C9-1826-6C3A965DAF1D}"/>
                  </a:ext>
                </a:extLst>
              </p:cNvPr>
              <p:cNvSpPr/>
              <p:nvPr/>
            </p:nvSpPr>
            <p:spPr>
              <a:xfrm>
                <a:off x="8769004" y="2643571"/>
                <a:ext cx="2472270" cy="123290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A14898-61EA-ED44-0D0D-F016FD8B856D}"/>
                  </a:ext>
                </a:extLst>
              </p:cNvPr>
              <p:cNvSpPr txBox="1"/>
              <p:nvPr/>
            </p:nvSpPr>
            <p:spPr>
              <a:xfrm>
                <a:off x="8769004" y="2818552"/>
                <a:ext cx="2472270" cy="815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5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이미지 분류를 통한</a:t>
                </a:r>
                <a:endParaRPr lang="en-US" altLang="ko-KR" sz="15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50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태그 추천 </a:t>
                </a: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E99E5ADC-9696-2642-4A4E-394551B06E7F}"/>
                  </a:ext>
                </a:extLst>
              </p:cNvPr>
              <p:cNvCxnSpPr>
                <a:cxnSpLocks/>
                <a:stCxn id="56" idx="2"/>
                <a:endCxn id="42" idx="0"/>
              </p:cNvCxnSpPr>
              <p:nvPr/>
            </p:nvCxnSpPr>
            <p:spPr>
              <a:xfrm>
                <a:off x="10005139" y="2261596"/>
                <a:ext cx="0" cy="381975"/>
              </a:xfrm>
              <a:prstGeom prst="straightConnector1">
                <a:avLst/>
              </a:prstGeom>
              <a:ln>
                <a:solidFill>
                  <a:srgbClr val="FFA07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E8B26A74-16AD-7717-0577-FFCCCA8FB5F9}"/>
                  </a:ext>
                </a:extLst>
              </p:cNvPr>
              <p:cNvCxnSpPr>
                <a:cxnSpLocks/>
                <a:stCxn id="50" idx="0"/>
                <a:endCxn id="42" idx="2"/>
              </p:cNvCxnSpPr>
              <p:nvPr/>
            </p:nvCxnSpPr>
            <p:spPr>
              <a:xfrm flipH="1" flipV="1">
                <a:off x="10005139" y="3876480"/>
                <a:ext cx="785" cy="381978"/>
              </a:xfrm>
              <a:prstGeom prst="straightConnector1">
                <a:avLst/>
              </a:prstGeom>
              <a:ln>
                <a:solidFill>
                  <a:srgbClr val="FFA07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A8B7014-4DD2-8E97-BDE5-C5E3DD0F3E4B}"/>
                  </a:ext>
                </a:extLst>
              </p:cNvPr>
              <p:cNvGrpSpPr/>
              <p:nvPr/>
            </p:nvGrpSpPr>
            <p:grpSpPr>
              <a:xfrm>
                <a:off x="6004839" y="4258458"/>
                <a:ext cx="2478622" cy="1232909"/>
                <a:chOff x="6004839" y="4258458"/>
                <a:chExt cx="2478622" cy="1232909"/>
              </a:xfrm>
            </p:grpSpPr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0F692CE6-8F4E-0724-D333-01B406EFE3A9}"/>
                    </a:ext>
                  </a:extLst>
                </p:cNvPr>
                <p:cNvSpPr/>
                <p:nvPr/>
              </p:nvSpPr>
              <p:spPr>
                <a:xfrm>
                  <a:off x="6011191" y="4258458"/>
                  <a:ext cx="2472270" cy="1232909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A9DDD3-9796-CD2E-81D2-F7D410C7CC81}"/>
                    </a:ext>
                  </a:extLst>
                </p:cNvPr>
                <p:cNvSpPr txBox="1"/>
                <p:nvPr/>
              </p:nvSpPr>
              <p:spPr>
                <a:xfrm>
                  <a:off x="6004839" y="4450560"/>
                  <a:ext cx="2472270" cy="7202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분류 모델 설계</a:t>
                  </a:r>
                  <a:endPara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성능 확인 및 개선</a:t>
                  </a:r>
                  <a:endParaRPr lang="en-US" altLang="ko-K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63D6408-F330-C386-F393-B7E43CDFA70E}"/>
                </a:ext>
              </a:extLst>
            </p:cNvPr>
            <p:cNvSpPr txBox="1"/>
            <p:nvPr/>
          </p:nvSpPr>
          <p:spPr>
            <a:xfrm>
              <a:off x="665606" y="1390057"/>
              <a:ext cx="30858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텍스트 데이터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65C481D-41F2-17AE-1CEC-79672EE62AF6}"/>
                </a:ext>
              </a:extLst>
            </p:cNvPr>
            <p:cNvSpPr txBox="1"/>
            <p:nvPr/>
          </p:nvSpPr>
          <p:spPr>
            <a:xfrm>
              <a:off x="665607" y="4340399"/>
              <a:ext cx="30858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이미지 데이터 </a:t>
              </a:r>
            </a:p>
          </p:txBody>
        </p:sp>
      </p:grp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B0968FBF-941C-2A61-5661-BC277F51622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23287" y="3685296"/>
            <a:ext cx="70038" cy="4840416"/>
          </a:xfrm>
          <a:prstGeom prst="curvedConnector3">
            <a:avLst>
              <a:gd name="adj1" fmla="val 805344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24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2711</TotalTime>
  <Words>2776</Words>
  <Application>Microsoft Office PowerPoint</Application>
  <PresentationFormat>와이드스크린</PresentationFormat>
  <Paragraphs>601</Paragraphs>
  <Slides>31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Cascadia Mono</vt:lpstr>
      <vt:lpstr>inherit</vt:lpstr>
      <vt:lpstr>Noto Sans KR</vt:lpstr>
      <vt:lpstr>나눔스퀘어라운드 Regular</vt:lpstr>
      <vt:lpstr>맑은 고딕</vt:lpstr>
      <vt:lpstr>에스코어 드림 4 Regular</vt:lpstr>
      <vt:lpstr>에스코어 드림 6 Bold</vt:lpstr>
      <vt:lpstr>Arial</vt:lpstr>
      <vt:lpstr>Tw Cen MT Condensed Extra Bold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전대한</dc:creator>
  <cp:lastModifiedBy>전대한</cp:lastModifiedBy>
  <cp:revision>39</cp:revision>
  <dcterms:created xsi:type="dcterms:W3CDTF">2023-01-20T05:52:56Z</dcterms:created>
  <dcterms:modified xsi:type="dcterms:W3CDTF">2023-01-26T20:07:07Z</dcterms:modified>
</cp:coreProperties>
</file>